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75" r:id="rId2"/>
    <p:sldId id="276" r:id="rId3"/>
    <p:sldId id="277" r:id="rId4"/>
    <p:sldId id="278" r:id="rId5"/>
    <p:sldId id="279" r:id="rId6"/>
    <p:sldId id="280" r:id="rId7"/>
    <p:sldId id="281" r:id="rId8"/>
    <p:sldId id="282" r:id="rId9"/>
    <p:sldId id="283" r:id="rId10"/>
    <p:sldId id="285" r:id="rId11"/>
    <p:sldId id="286" r:id="rId12"/>
    <p:sldId id="284" r:id="rId13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Baskerville Old Face" pitchFamily="18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Baskerville Old Face" pitchFamily="18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Baskerville Old Face" pitchFamily="18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Baskerville Old Face" pitchFamily="18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Baskerville Old Face" pitchFamily="18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Baskerville Old Face" pitchFamily="18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Baskerville Old Face" pitchFamily="18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Baskerville Old Face" pitchFamily="18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Baskerville Old Face" pitchFamily="18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8" d="100"/>
          <a:sy n="108" d="100"/>
        </p:scale>
        <p:origin x="678" y="14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C3A007-BDD2-4FA7-9875-621BB85221E9}" type="datetimeFigureOut">
              <a:rPr lang="en-US" smtClean="0"/>
              <a:t>6/13/2024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B797CF-8947-4E50-A8E8-56A95AB0C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0270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CCB0E3D-FA64-486B-9F57-BA12DAA9304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39206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B545C1-CC37-42EF-BCB6-B1F49E808245}" type="datetimeFigureOut">
              <a:rPr lang="en-US"/>
              <a:pPr>
                <a:defRPr/>
              </a:pPr>
              <a:t>6/13/2024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2AE790-438C-41D6-AD7D-9A3625A337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111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FA142C-AF8E-4D2D-A5B7-7D74D18EF261}" type="datetimeFigureOut">
              <a:rPr lang="en-US"/>
              <a:pPr>
                <a:defRPr/>
              </a:pPr>
              <a:t>6/13/2024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E8C6AA-FDFA-4C93-A83B-4E79CF3AE6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132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AA5537-32B7-4CF4-BF43-D77D03F08D73}" type="datetimeFigureOut">
              <a:rPr lang="en-US"/>
              <a:pPr>
                <a:defRPr/>
              </a:pPr>
              <a:t>6/13/2024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C98581-AAF8-43D9-B10C-CCCCA89978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42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A659A7-6031-46F3-BA4D-ED071CD4AEF9}" type="datetimeFigureOut">
              <a:rPr lang="en-US"/>
              <a:pPr>
                <a:defRPr/>
              </a:pPr>
              <a:t>6/13/2024</a:t>
            </a:fld>
            <a:endParaRPr lang="en-US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F0A4D0-8B2E-47C2-9393-EF0CF39553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939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2F72D1-3487-460E-9A14-AEDC5D7F3BBC}" type="datetimeFigureOut">
              <a:rPr lang="en-US"/>
              <a:pPr>
                <a:defRPr/>
              </a:pPr>
              <a:t>6/13/2024</a:t>
            </a:fld>
            <a:endParaRPr lang="en-US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447867-3E08-45CB-B307-756904DCAB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9886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4EF67F-E0AB-435D-ADCB-29ADD9DA0102}" type="datetimeFigureOut">
              <a:rPr lang="en-US"/>
              <a:pPr>
                <a:defRPr/>
              </a:pPr>
              <a:t>6/13/2024</a:t>
            </a:fld>
            <a:endParaRPr lang="en-US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B7B49D-5BB6-4C09-B559-0B3CB422EF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313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D018D6-DF33-4B8C-A434-A20DC16A575D}" type="datetimeFigureOut">
              <a:rPr lang="en-US"/>
              <a:pPr>
                <a:defRPr/>
              </a:pPr>
              <a:t>6/13/2024</a:t>
            </a:fld>
            <a:endParaRPr lang="en-US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B3B17D-1D43-4407-8953-ACAA878247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730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2680ED-BE71-4617-96E2-3C79ADA8A7AC}" type="datetimeFigureOut">
              <a:rPr lang="en-US"/>
              <a:pPr>
                <a:defRPr/>
              </a:pPr>
              <a:t>6/13/2024</a:t>
            </a:fld>
            <a:endParaRPr lang="en-US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B4B292-D8E8-43DA-9EDD-A82BA7AEAA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114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3690EE-EAF4-44DA-B36C-97372ED4E172}" type="datetimeFigureOut">
              <a:rPr lang="en-US"/>
              <a:pPr>
                <a:defRPr/>
              </a:pPr>
              <a:t>6/13/2024</a:t>
            </a:fld>
            <a:endParaRPr lang="en-US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48086E-E548-40BA-9164-A885AA6550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63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183FA8-C640-4AAC-894E-1143A571F892}" type="datetimeFigureOut">
              <a:rPr lang="en-US"/>
              <a:pPr>
                <a:defRPr/>
              </a:pPr>
              <a:t>6/13/2024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FBDD51-1B18-4099-8BE7-0F20A479FB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8206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67A271-B92E-4801-B64D-90464F965220}" type="datetimeFigureOut">
              <a:rPr lang="en-US"/>
              <a:pPr>
                <a:defRPr/>
              </a:pPr>
              <a:t>6/13/2024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78F4D2-5ACC-4330-8E19-85298FB602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684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E4A8A65-9281-4237-B7F9-FCBDBE1E68DB}" type="datetimeFigureOut">
              <a:rPr lang="en-US"/>
              <a:pPr>
                <a:defRPr/>
              </a:pPr>
              <a:t>6/13/2024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5511647-661B-4E0B-A631-6208768DDA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askerville Old Face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askerville Old Face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askerville Old Face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askerville Old Face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askerville Old Face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askerville Old Face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askerville Old Face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askerville Old Face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Relationship Id="rId5" Type="http://schemas.openxmlformats.org/officeDocument/2006/relationships/image" Target="../media/image2.png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Relationship Id="rId5" Type="http://schemas.openxmlformats.org/officeDocument/2006/relationships/image" Target="../media/image2.png"/><Relationship Id="rId4" Type="http://schemas.openxmlformats.org/officeDocument/2006/relationships/image" Target="../media/image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4" descr="S:\BOX\MEDICAL BUSINESS\ЛИЧНЫЕ ПАПКИ СОТРУДНИКОВ\Pronina\Work\МЕРОПРИЯТИЯ 2013-2017\Дагомыс\Untitled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89" y="6596866"/>
            <a:ext cx="12006730" cy="223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952625" y="227013"/>
            <a:ext cx="8262938" cy="768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IEEF 20</a:t>
            </a:r>
            <a:r>
              <a:rPr lang="ru-RU" sz="4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24</a:t>
            </a:r>
            <a:endParaRPr lang="en-US" sz="44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eue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 bwMode="auto">
          <a:xfrm>
            <a:off x="1719262" y="1484969"/>
            <a:ext cx="8760479" cy="3540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Baskerville Old Face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Baskerville Old Face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Baskerville Old Face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Baskerville Old Face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Baskerville Old Face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Baskerville Old Face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Baskerville Old Face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Baskerville Old Face" pitchFamily="18" charset="0"/>
              </a:defRPr>
            </a:lvl9pPr>
          </a:lstStyle>
          <a:p>
            <a:pPr>
              <a:defRPr/>
            </a:pPr>
            <a:r>
              <a:rPr lang="ru-RU" sz="32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  <a:cs typeface="Helvetica Neue"/>
              </a:rPr>
              <a:t>Современные </a:t>
            </a:r>
          </a:p>
          <a:p>
            <a:pPr>
              <a:defRPr/>
            </a:pPr>
            <a:r>
              <a:rPr lang="ru-RU" sz="32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  <a:cs typeface="Helvetica Neue"/>
              </a:rPr>
              <a:t>эндоскопические методы </a:t>
            </a:r>
          </a:p>
          <a:p>
            <a:pPr>
              <a:defRPr/>
            </a:pPr>
            <a:r>
              <a:rPr lang="ru-RU" sz="32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  <a:cs typeface="Helvetica Neue"/>
              </a:rPr>
              <a:t>уточняющей диагностики в онкологии </a:t>
            </a:r>
          </a:p>
          <a:p>
            <a:pPr>
              <a:defRPr/>
            </a:pPr>
            <a:r>
              <a:rPr lang="ru-RU" sz="32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  <a:cs typeface="Helvetica Neue"/>
              </a:rPr>
              <a:t> (клинический случай)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AA04D29-C031-4B03-AB7E-482DF721C76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29" y="230819"/>
            <a:ext cx="1353914" cy="763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4060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4" descr="S:\BOX\MEDICAL BUSINESS\ЛИЧНЫЕ ПАПКИ СОТРУДНИКОВ\Pronina\Work\МЕРОПРИЯТИЯ 2013-2017\Дагомыс\Untitle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529" y="6624828"/>
            <a:ext cx="11935012" cy="223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6">
            <a:extLst>
              <a:ext uri="{FF2B5EF4-FFF2-40B4-BE49-F238E27FC236}">
                <a16:creationId xmlns:a16="http://schemas.microsoft.com/office/drawing/2014/main" id="{FC768FE1-B018-4D98-98B1-B9801A1DCC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0326" y="81729"/>
            <a:ext cx="8863328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ru-RU" altLang="en-US" sz="2400" dirty="0">
                <a:solidFill>
                  <a:srgbClr val="FFFFFF"/>
                </a:solidFill>
                <a:latin typeface="Helvetica Neue"/>
              </a:rPr>
              <a:t>Мужчина, 75 лет</a:t>
            </a:r>
          </a:p>
          <a:p>
            <a:pPr eaLnBrk="1" hangingPunct="1">
              <a:defRPr/>
            </a:pPr>
            <a:endParaRPr lang="ru-RU" altLang="en-US" sz="2400" dirty="0">
              <a:solidFill>
                <a:srgbClr val="FFFFFF"/>
              </a:solidFill>
              <a:latin typeface="Helvetica Neue"/>
            </a:endParaRPr>
          </a:p>
          <a:p>
            <a:pPr lvl="0" eaLnBrk="1" hangingPunct="1">
              <a:defRPr/>
            </a:pPr>
            <a:r>
              <a:rPr lang="ru-RU" altLang="en-US" sz="2400" u="sng" dirty="0">
                <a:solidFill>
                  <a:srgbClr val="FFFFFF"/>
                </a:solidFill>
                <a:latin typeface="Helvetica Neue"/>
              </a:rPr>
              <a:t>Жалобы на момент осмотра</a:t>
            </a:r>
            <a:r>
              <a:rPr lang="ru-RU" altLang="en-US" sz="2400" dirty="0">
                <a:solidFill>
                  <a:srgbClr val="FFFFFF"/>
                </a:solidFill>
                <a:latin typeface="Helvetica Neue"/>
              </a:rPr>
              <a:t>: </a:t>
            </a:r>
          </a:p>
          <a:p>
            <a:pPr lvl="0" eaLnBrk="1" hangingPunct="1">
              <a:defRPr/>
            </a:pPr>
            <a:r>
              <a:rPr lang="ru-RU" altLang="en-US" sz="2400" dirty="0">
                <a:solidFill>
                  <a:srgbClr val="FFFFFF"/>
                </a:solidFill>
                <a:latin typeface="Helvetica Neue"/>
              </a:rPr>
              <a:t>эпизодические боли в левой половине грудной клетки.</a:t>
            </a:r>
          </a:p>
          <a:p>
            <a:pPr lvl="0" eaLnBrk="1" hangingPunct="1">
              <a:defRPr/>
            </a:pPr>
            <a:endParaRPr lang="en-US" altLang="en-US" sz="2400" dirty="0">
              <a:solidFill>
                <a:srgbClr val="FFFFFF"/>
              </a:solidFill>
              <a:latin typeface="Helvetica Neue"/>
            </a:endParaRPr>
          </a:p>
          <a:p>
            <a:pPr eaLnBrk="1" hangingPunct="1">
              <a:defRPr/>
            </a:pPr>
            <a:r>
              <a:rPr lang="ru-RU" altLang="en-US" sz="2400" u="sng" dirty="0">
                <a:solidFill>
                  <a:srgbClr val="FFFFFF"/>
                </a:solidFill>
                <a:latin typeface="Helvetica Neue"/>
              </a:rPr>
              <a:t>Анамнез</a:t>
            </a:r>
            <a:r>
              <a:rPr lang="ru-RU" altLang="en-US" sz="2400" dirty="0">
                <a:solidFill>
                  <a:srgbClr val="FFFFFF"/>
                </a:solidFill>
                <a:latin typeface="Helvetica Neue"/>
              </a:rPr>
              <a:t>: периферический рак верхней доли левого легкого, ст. </a:t>
            </a:r>
            <a:r>
              <a:rPr lang="en-US" altLang="en-US" sz="2400" dirty="0">
                <a:solidFill>
                  <a:srgbClr val="FFFFFF"/>
                </a:solidFill>
                <a:latin typeface="Helvetica Neue"/>
              </a:rPr>
              <a:t>I</a:t>
            </a:r>
            <a:r>
              <a:rPr lang="ru-RU" altLang="en-US" sz="2400" dirty="0">
                <a:solidFill>
                  <a:srgbClr val="FFFFFF"/>
                </a:solidFill>
                <a:latin typeface="Helvetica Neue"/>
              </a:rPr>
              <a:t>А, </a:t>
            </a:r>
            <a:r>
              <a:rPr lang="en-US" altLang="en-US" sz="2400" dirty="0">
                <a:solidFill>
                  <a:srgbClr val="FFFFFF"/>
                </a:solidFill>
                <a:latin typeface="Helvetica Neue"/>
              </a:rPr>
              <a:t>T</a:t>
            </a:r>
            <a:r>
              <a:rPr lang="ru-RU" altLang="en-US" sz="2400" dirty="0">
                <a:solidFill>
                  <a:srgbClr val="FFFFFF"/>
                </a:solidFill>
                <a:latin typeface="Helvetica Neue"/>
              </a:rPr>
              <a:t>1а</a:t>
            </a:r>
            <a:r>
              <a:rPr lang="en-US" altLang="en-US" sz="2400" dirty="0">
                <a:solidFill>
                  <a:srgbClr val="FFFFFF"/>
                </a:solidFill>
                <a:latin typeface="Helvetica Neue"/>
              </a:rPr>
              <a:t>N</a:t>
            </a:r>
            <a:r>
              <a:rPr lang="ru-RU" altLang="en-US" sz="2400" dirty="0">
                <a:solidFill>
                  <a:srgbClr val="FFFFFF"/>
                </a:solidFill>
                <a:latin typeface="Helvetica Neue"/>
              </a:rPr>
              <a:t>0</a:t>
            </a:r>
            <a:r>
              <a:rPr lang="en-US" altLang="en-US" sz="2400" dirty="0">
                <a:solidFill>
                  <a:srgbClr val="FFFFFF"/>
                </a:solidFill>
                <a:latin typeface="Helvetica Neue"/>
              </a:rPr>
              <a:t>M</a:t>
            </a:r>
            <a:r>
              <a:rPr lang="ru-RU" altLang="en-US" sz="2400" dirty="0">
                <a:solidFill>
                  <a:srgbClr val="FFFFFF"/>
                </a:solidFill>
                <a:latin typeface="Helvetica Neue"/>
              </a:rPr>
              <a:t>0. Торакотомия, анатомическая резекция </a:t>
            </a:r>
            <a:r>
              <a:rPr lang="en-US" altLang="en-US" sz="2400" dirty="0">
                <a:solidFill>
                  <a:srgbClr val="FFFFFF"/>
                </a:solidFill>
                <a:latin typeface="Helvetica Neue"/>
              </a:rPr>
              <a:t>S</a:t>
            </a:r>
            <a:r>
              <a:rPr lang="ru-RU" altLang="en-US" sz="2400" dirty="0">
                <a:solidFill>
                  <a:srgbClr val="FFFFFF"/>
                </a:solidFill>
                <a:latin typeface="Helvetica Neue"/>
              </a:rPr>
              <a:t>2-</a:t>
            </a:r>
            <a:r>
              <a:rPr lang="en-US" altLang="en-US" sz="2400" dirty="0">
                <a:solidFill>
                  <a:srgbClr val="FFFFFF"/>
                </a:solidFill>
                <a:latin typeface="Helvetica Neue"/>
              </a:rPr>
              <a:t>S</a:t>
            </a:r>
            <a:r>
              <a:rPr lang="ru-RU" altLang="en-US" sz="2400" dirty="0">
                <a:solidFill>
                  <a:srgbClr val="FFFFFF"/>
                </a:solidFill>
                <a:latin typeface="Helvetica Neue"/>
              </a:rPr>
              <a:t>3 левого легкого от 15.08.18г. (ЦВКГ</a:t>
            </a:r>
            <a:r>
              <a:rPr lang="en-US" altLang="en-US" sz="2400" dirty="0">
                <a:solidFill>
                  <a:srgbClr val="FFFFFF"/>
                </a:solidFill>
                <a:latin typeface="Helvetica Neue"/>
              </a:rPr>
              <a:t>)</a:t>
            </a:r>
            <a:r>
              <a:rPr lang="ru-RU" altLang="en-US" sz="2400" dirty="0">
                <a:solidFill>
                  <a:srgbClr val="FFFFFF"/>
                </a:solidFill>
                <a:latin typeface="Helvetica Neue"/>
              </a:rPr>
              <a:t>.</a:t>
            </a:r>
          </a:p>
          <a:p>
            <a:pPr eaLnBrk="1" hangingPunct="1">
              <a:defRPr/>
            </a:pPr>
            <a:endParaRPr lang="ru-RU" altLang="en-US" sz="2400" dirty="0">
              <a:solidFill>
                <a:srgbClr val="FFFFFF"/>
              </a:solidFill>
              <a:latin typeface="Helvetica Neue"/>
            </a:endParaRPr>
          </a:p>
          <a:p>
            <a:pPr eaLnBrk="1" hangingPunct="1">
              <a:defRPr/>
            </a:pPr>
            <a:r>
              <a:rPr lang="ru-RU" altLang="en-US" sz="2400" u="sng" dirty="0">
                <a:solidFill>
                  <a:srgbClr val="FFFFFF"/>
                </a:solidFill>
                <a:latin typeface="Helvetica Neue"/>
              </a:rPr>
              <a:t>Гистология</a:t>
            </a:r>
            <a:r>
              <a:rPr lang="ru-RU" altLang="en-US" sz="2400" dirty="0">
                <a:solidFill>
                  <a:srgbClr val="FFFFFF"/>
                </a:solidFill>
                <a:latin typeface="Helvetica Neue"/>
              </a:rPr>
              <a:t>: плоскоклеточный рак легкого.</a:t>
            </a:r>
          </a:p>
          <a:p>
            <a:pPr eaLnBrk="1" hangingPunct="1">
              <a:defRPr/>
            </a:pPr>
            <a:endParaRPr lang="ru-RU" altLang="en-US" sz="2400" dirty="0">
              <a:solidFill>
                <a:srgbClr val="FFFFFF"/>
              </a:solidFill>
              <a:latin typeface="Helvetica Neue"/>
            </a:endParaRPr>
          </a:p>
          <a:p>
            <a:pPr eaLnBrk="1" hangingPunct="1">
              <a:defRPr/>
            </a:pPr>
            <a:r>
              <a:rPr lang="ru-RU" altLang="en-US" sz="2400" u="sng" dirty="0">
                <a:solidFill>
                  <a:srgbClr val="FFFFFF"/>
                </a:solidFill>
                <a:latin typeface="Helvetica Neue"/>
              </a:rPr>
              <a:t>Сопутствующая патология</a:t>
            </a:r>
            <a:r>
              <a:rPr lang="ru-RU" altLang="en-US" sz="2400" dirty="0">
                <a:solidFill>
                  <a:srgbClr val="FFFFFF"/>
                </a:solidFill>
                <a:latin typeface="Helvetica Neue"/>
              </a:rPr>
              <a:t>: ХОБЛ, </a:t>
            </a:r>
            <a:r>
              <a:rPr lang="ru-RU" sz="2400" dirty="0">
                <a:solidFill>
                  <a:srgbClr val="FFFFFF"/>
                </a:solidFill>
                <a:latin typeface="Helvetica Neue"/>
                <a:ea typeface="Times New Roman" panose="02020603050405020304" pitchFamily="18" charset="0"/>
              </a:rPr>
              <a:t>бронхит курильщика. ИБС, ПИКС (ОИМ в 2017г.). Атеросклероз аорты, КА. Стентирование КА. ГБ 3 ст., риск 4. </a:t>
            </a:r>
            <a:endParaRPr lang="ru-RU" altLang="en-US" sz="2400" dirty="0">
              <a:solidFill>
                <a:srgbClr val="FFFFFF"/>
              </a:solidFill>
              <a:latin typeface="Helvetica Neue"/>
            </a:endParaRPr>
          </a:p>
          <a:p>
            <a:pPr eaLnBrk="1" hangingPunct="1">
              <a:defRPr/>
            </a:pPr>
            <a:endParaRPr lang="ru-RU" altLang="en-US" sz="2400" dirty="0">
              <a:solidFill>
                <a:srgbClr val="FFFFFF"/>
              </a:solidFill>
              <a:latin typeface="Helvetica Neue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A74CDF4-F9C2-487D-B8C4-81FB778C006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29" y="230819"/>
            <a:ext cx="1353914" cy="763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0328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S:\BOX\MEDICAL BUSINESS\ЛИЧНЫЕ ПАПКИ СОТРУДНИКОВ\Pronina\Work\МЕРОПРИЯТИЯ 2013-2017\Дагомыс\Untitle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6599265"/>
            <a:ext cx="11940987" cy="223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Прямоугольник 3"/>
          <p:cNvSpPr>
            <a:spLocks noChangeArrowheads="1"/>
          </p:cNvSpPr>
          <p:nvPr/>
        </p:nvSpPr>
        <p:spPr bwMode="auto">
          <a:xfrm>
            <a:off x="1576389" y="-79647"/>
            <a:ext cx="903763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800" b="1" dirty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Контрольное обследование</a:t>
            </a:r>
            <a:r>
              <a:rPr lang="ru-RU" altLang="ru-RU" sz="3200" b="1" dirty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 </a:t>
            </a:r>
          </a:p>
          <a:p>
            <a:pPr algn="ctr" eaLnBrk="1" hangingPunct="1">
              <a:defRPr/>
            </a:pPr>
            <a:r>
              <a:rPr lang="ru-RU" altLang="ru-RU" sz="2800" b="1" dirty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ПЭТ-КТ /апрель 2019г/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D4A5D159-789E-4380-940F-B2619E017DA6}"/>
              </a:ext>
            </a:extLst>
          </p:cNvPr>
          <p:cNvGraphicFramePr>
            <a:graphicFrameLocks noGrp="1"/>
          </p:cNvGraphicFramePr>
          <p:nvPr/>
        </p:nvGraphicFramePr>
        <p:xfrm>
          <a:off x="1748289" y="1010624"/>
          <a:ext cx="8693834" cy="3810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15595">
                  <a:extLst>
                    <a:ext uri="{9D8B030D-6E8A-4147-A177-3AD203B41FA5}">
                      <a16:colId xmlns:a16="http://schemas.microsoft.com/office/drawing/2014/main" val="1004694338"/>
                    </a:ext>
                  </a:extLst>
                </a:gridCol>
                <a:gridCol w="3278239">
                  <a:extLst>
                    <a:ext uri="{9D8B030D-6E8A-4147-A177-3AD203B41FA5}">
                      <a16:colId xmlns:a16="http://schemas.microsoft.com/office/drawing/2014/main" val="5344466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200" b="1" dirty="0">
                          <a:solidFill>
                            <a:schemeClr val="bg1"/>
                          </a:solidFill>
                          <a:latin typeface="Helvetica Neue"/>
                        </a:rPr>
                        <a:t>локализация </a:t>
                      </a:r>
                    </a:p>
                    <a:p>
                      <a:pPr algn="ctr"/>
                      <a:r>
                        <a:rPr lang="ru-RU" sz="2200" b="1" dirty="0" err="1">
                          <a:solidFill>
                            <a:schemeClr val="bg1"/>
                          </a:solidFill>
                          <a:latin typeface="Helvetica Neue"/>
                        </a:rPr>
                        <a:t>гиперметаболических</a:t>
                      </a:r>
                      <a:r>
                        <a:rPr lang="ru-RU" sz="2200" b="1" dirty="0">
                          <a:solidFill>
                            <a:schemeClr val="bg1"/>
                          </a:solidFill>
                          <a:latin typeface="Helvetica Neue"/>
                        </a:rPr>
                        <a:t> очагов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dirty="0">
                          <a:solidFill>
                            <a:schemeClr val="bg1"/>
                          </a:solidFill>
                          <a:latin typeface="Helvetica Neue"/>
                        </a:rPr>
                        <a:t>уровень накопления радиофармпрепарата / </a:t>
                      </a:r>
                      <a:r>
                        <a:rPr lang="en-US" sz="2200" b="1" dirty="0">
                          <a:solidFill>
                            <a:schemeClr val="bg1"/>
                          </a:solidFill>
                          <a:latin typeface="Helvetica Neue"/>
                        </a:rPr>
                        <a:t>SUV</a:t>
                      </a:r>
                      <a:r>
                        <a:rPr lang="ru-RU" sz="2200" b="1" dirty="0">
                          <a:solidFill>
                            <a:schemeClr val="bg1"/>
                          </a:solidFill>
                          <a:latin typeface="Helvetica Neue"/>
                        </a:rPr>
                        <a:t> /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9826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200" b="0" dirty="0">
                          <a:solidFill>
                            <a:schemeClr val="bg1"/>
                          </a:solidFill>
                          <a:latin typeface="Helvetica Neue"/>
                        </a:rPr>
                        <a:t>левый </a:t>
                      </a:r>
                      <a:r>
                        <a:rPr lang="ru-RU" sz="2200" b="0" dirty="0" err="1">
                          <a:solidFill>
                            <a:schemeClr val="bg1"/>
                          </a:solidFill>
                          <a:latin typeface="Helvetica Neue"/>
                        </a:rPr>
                        <a:t>гемиторакс</a:t>
                      </a:r>
                      <a:r>
                        <a:rPr lang="ru-RU" sz="2200" b="0" dirty="0">
                          <a:solidFill>
                            <a:schemeClr val="bg1"/>
                          </a:solidFill>
                          <a:latin typeface="Helvetica Neue"/>
                        </a:rPr>
                        <a:t> /костальная плевра/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dirty="0">
                          <a:solidFill>
                            <a:srgbClr val="FFC000"/>
                          </a:solidFill>
                          <a:latin typeface="Helvetica Neue"/>
                        </a:rPr>
                        <a:t>10,25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5775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200" b="0" dirty="0">
                          <a:solidFill>
                            <a:schemeClr val="bg1"/>
                          </a:solidFill>
                          <a:latin typeface="Helvetica Neue"/>
                        </a:rPr>
                        <a:t>нижняя доля левого легкого </a:t>
                      </a:r>
                    </a:p>
                    <a:p>
                      <a:r>
                        <a:rPr lang="ru-RU" sz="2200" b="0" dirty="0">
                          <a:solidFill>
                            <a:schemeClr val="bg1"/>
                          </a:solidFill>
                          <a:latin typeface="Helvetica Neue"/>
                        </a:rPr>
                        <a:t>/неравномерная инфильтрация/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dirty="0">
                          <a:solidFill>
                            <a:srgbClr val="FFC000"/>
                          </a:solidFill>
                          <a:latin typeface="Helvetica Neue"/>
                        </a:rPr>
                        <a:t>4,9</a:t>
                      </a:r>
                    </a:p>
                    <a:p>
                      <a:pPr algn="ctr"/>
                      <a:endParaRPr lang="ru-RU" sz="2200" b="1" dirty="0">
                        <a:solidFill>
                          <a:schemeClr val="bg1"/>
                        </a:solidFill>
                        <a:latin typeface="Helvetica Neue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3209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200" b="0" dirty="0" err="1">
                          <a:solidFill>
                            <a:schemeClr val="bg1"/>
                          </a:solidFill>
                          <a:latin typeface="Helvetica Neue"/>
                        </a:rPr>
                        <a:t>субаортальные</a:t>
                      </a:r>
                      <a:r>
                        <a:rPr lang="ru-RU" sz="2200" b="0" dirty="0">
                          <a:solidFill>
                            <a:schemeClr val="bg1"/>
                          </a:solidFill>
                          <a:latin typeface="Helvetica Neue"/>
                        </a:rPr>
                        <a:t> лимфоузлы /до 10 мм/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dirty="0">
                          <a:solidFill>
                            <a:schemeClr val="bg1"/>
                          </a:solidFill>
                          <a:latin typeface="Helvetica Neue"/>
                        </a:rPr>
                        <a:t>2,20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6515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200" b="0" dirty="0">
                          <a:solidFill>
                            <a:schemeClr val="bg1"/>
                          </a:solidFill>
                          <a:latin typeface="Helvetica Neue"/>
                        </a:rPr>
                        <a:t>головка и крючковидный отросток поджелудочной железы (ПЖ)</a:t>
                      </a:r>
                    </a:p>
                    <a:p>
                      <a:r>
                        <a:rPr lang="ru-RU" sz="2200" b="0" dirty="0">
                          <a:solidFill>
                            <a:schemeClr val="bg1"/>
                          </a:solidFill>
                          <a:latin typeface="Helvetica Neue"/>
                        </a:rPr>
                        <a:t>/образование 31 х 26 мм/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200" b="1" dirty="0">
                        <a:solidFill>
                          <a:srgbClr val="FFC000"/>
                        </a:solidFill>
                        <a:latin typeface="Helvetica Neue"/>
                      </a:endParaRPr>
                    </a:p>
                    <a:p>
                      <a:pPr algn="ctr"/>
                      <a:r>
                        <a:rPr lang="ru-RU" sz="2200" b="1" dirty="0">
                          <a:solidFill>
                            <a:srgbClr val="FFC000"/>
                          </a:solidFill>
                          <a:latin typeface="Helvetica Neue"/>
                        </a:rPr>
                        <a:t>5,09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0869777"/>
                  </a:ext>
                </a:extLst>
              </a:tr>
            </a:tbl>
          </a:graphicData>
        </a:graphic>
      </p:graphicFrame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8CA2AEDD-E997-4B36-96A1-5FEFEA73B3DB}"/>
              </a:ext>
            </a:extLst>
          </p:cNvPr>
          <p:cNvGrpSpPr/>
          <p:nvPr/>
        </p:nvGrpSpPr>
        <p:grpSpPr>
          <a:xfrm>
            <a:off x="1748289" y="3727931"/>
            <a:ext cx="8693834" cy="2457814"/>
            <a:chOff x="224289" y="4079631"/>
            <a:chExt cx="8693834" cy="2457814"/>
          </a:xfrm>
        </p:grpSpPr>
        <p:sp>
          <p:nvSpPr>
            <p:cNvPr id="4" name="Прямоугольник: скругленные углы 3">
              <a:extLst>
                <a:ext uri="{FF2B5EF4-FFF2-40B4-BE49-F238E27FC236}">
                  <a16:creationId xmlns:a16="http://schemas.microsoft.com/office/drawing/2014/main" id="{BB0F602C-8B8D-47FB-A9AF-61FF74F9BC26}"/>
                </a:ext>
              </a:extLst>
            </p:cNvPr>
            <p:cNvSpPr/>
            <p:nvPr/>
          </p:nvSpPr>
          <p:spPr>
            <a:xfrm>
              <a:off x="224289" y="4079631"/>
              <a:ext cx="8693834" cy="1077218"/>
            </a:xfrm>
            <a:prstGeom prst="roundRect">
              <a:avLst/>
            </a:prstGeom>
            <a:noFill/>
            <a:ln w="57150" cmpd="sng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18802D48-56C9-4549-8745-DFE05371C4CB}"/>
                </a:ext>
              </a:extLst>
            </p:cNvPr>
            <p:cNvSpPr/>
            <p:nvPr/>
          </p:nvSpPr>
          <p:spPr>
            <a:xfrm>
              <a:off x="1638886" y="5152450"/>
              <a:ext cx="7125286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2800" b="1" dirty="0">
                  <a:solidFill>
                    <a:srgbClr val="FFC000"/>
                  </a:solidFill>
                  <a:latin typeface="Helvetica Neue"/>
                </a:rPr>
                <a:t>опухоль головки </a:t>
              </a:r>
            </a:p>
            <a:p>
              <a:pPr algn="ctr">
                <a:defRPr/>
              </a:pPr>
              <a:r>
                <a:rPr lang="ru-RU" sz="2800" b="1" dirty="0">
                  <a:solidFill>
                    <a:srgbClr val="FFC000"/>
                  </a:solidFill>
                  <a:latin typeface="Helvetica Neue"/>
                </a:rPr>
                <a:t>поджелудочной железы? прогрессирование рака легкого?</a:t>
              </a:r>
            </a:p>
          </p:txBody>
        </p:sp>
      </p:grp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17736E6-CED5-4474-9ACF-ACBE1336BFA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29" y="230819"/>
            <a:ext cx="1353914" cy="763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2619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4" descr="S:\BOX\MEDICAL BUSINESS\ЛИЧНЫЕ ПАПКИ СОТРУДНИКОВ\Pronina\Work\МЕРОПРИЯТИЯ 2013-2017\Дагомыс\Untitle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529" y="6624828"/>
            <a:ext cx="11887200" cy="223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6">
            <a:extLst>
              <a:ext uri="{FF2B5EF4-FFF2-40B4-BE49-F238E27FC236}">
                <a16:creationId xmlns:a16="http://schemas.microsoft.com/office/drawing/2014/main" id="{FC768FE1-B018-4D98-98B1-B9801A1DCC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0326" y="5689"/>
            <a:ext cx="886332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en-US" sz="2800" dirty="0">
                <a:solidFill>
                  <a:srgbClr val="FFFFFF"/>
                </a:solidFill>
                <a:latin typeface="Helvetica Neue"/>
              </a:rPr>
              <a:t>тактика ведения пациента </a:t>
            </a:r>
            <a:endParaRPr lang="en-US" altLang="en-US" sz="3600" dirty="0">
              <a:solidFill>
                <a:srgbClr val="FFFFFF"/>
              </a:solidFill>
              <a:latin typeface="Helvetica Neue"/>
            </a:endParaRPr>
          </a:p>
        </p:txBody>
      </p:sp>
      <p:grpSp>
        <p:nvGrpSpPr>
          <p:cNvPr id="92" name="Группа 91">
            <a:extLst>
              <a:ext uri="{FF2B5EF4-FFF2-40B4-BE49-F238E27FC236}">
                <a16:creationId xmlns:a16="http://schemas.microsoft.com/office/drawing/2014/main" id="{A3C8DCC2-DA7E-4E41-B4F9-0D39A55A41BA}"/>
              </a:ext>
            </a:extLst>
          </p:cNvPr>
          <p:cNvGrpSpPr/>
          <p:nvPr/>
        </p:nvGrpSpPr>
        <p:grpSpPr>
          <a:xfrm>
            <a:off x="1662377" y="599671"/>
            <a:ext cx="8837208" cy="5146599"/>
            <a:chOff x="152445" y="599670"/>
            <a:chExt cx="8837208" cy="5146599"/>
          </a:xfrm>
        </p:grpSpPr>
        <p:cxnSp>
          <p:nvCxnSpPr>
            <p:cNvPr id="48" name="Прямая соединительная линия 47">
              <a:extLst>
                <a:ext uri="{FF2B5EF4-FFF2-40B4-BE49-F238E27FC236}">
                  <a16:creationId xmlns:a16="http://schemas.microsoft.com/office/drawing/2014/main" id="{ECFEBC7D-DB00-4C0E-BDA4-9F66DD3D9333}"/>
                </a:ext>
              </a:extLst>
            </p:cNvPr>
            <p:cNvCxnSpPr>
              <a:cxnSpLocks/>
            </p:cNvCxnSpPr>
            <p:nvPr/>
          </p:nvCxnSpPr>
          <p:spPr>
            <a:xfrm>
              <a:off x="4284324" y="2759752"/>
              <a:ext cx="0" cy="492462"/>
            </a:xfrm>
            <a:prstGeom prst="line">
              <a:avLst/>
            </a:prstGeom>
            <a:ln w="412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Прямая соединительная линия 35">
              <a:extLst>
                <a:ext uri="{FF2B5EF4-FFF2-40B4-BE49-F238E27FC236}">
                  <a16:creationId xmlns:a16="http://schemas.microsoft.com/office/drawing/2014/main" id="{20399162-FC7E-4FDF-9809-AF7B96073A3D}"/>
                </a:ext>
              </a:extLst>
            </p:cNvPr>
            <p:cNvCxnSpPr>
              <a:cxnSpLocks/>
            </p:cNvCxnSpPr>
            <p:nvPr/>
          </p:nvCxnSpPr>
          <p:spPr>
            <a:xfrm>
              <a:off x="3766457" y="1369112"/>
              <a:ext cx="0" cy="1577288"/>
            </a:xfrm>
            <a:prstGeom prst="line">
              <a:avLst/>
            </a:prstGeom>
            <a:ln w="412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57898F66-3A45-4781-AA06-06F31D297E45}"/>
                </a:ext>
              </a:extLst>
            </p:cNvPr>
            <p:cNvSpPr/>
            <p:nvPr/>
          </p:nvSpPr>
          <p:spPr>
            <a:xfrm>
              <a:off x="162520" y="599671"/>
              <a:ext cx="4409480" cy="769441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altLang="en-US" sz="2200" dirty="0">
                  <a:solidFill>
                    <a:srgbClr val="FFFFFF"/>
                  </a:solidFill>
                  <a:latin typeface="Helvetica Neue"/>
                </a:rPr>
                <a:t>прогрессирование рака легкого, (</a:t>
              </a:r>
              <a:r>
                <a:rPr lang="ru-RU" altLang="en-US" sz="2200" dirty="0" err="1">
                  <a:solidFill>
                    <a:srgbClr val="FFFFFF"/>
                  </a:solidFill>
                  <a:latin typeface="Helvetica Neue"/>
                </a:rPr>
                <a:t>мтс</a:t>
              </a:r>
              <a:r>
                <a:rPr lang="ru-RU" altLang="en-US" sz="2200" dirty="0">
                  <a:solidFill>
                    <a:srgbClr val="FFFFFF"/>
                  </a:solidFill>
                  <a:latin typeface="Helvetica Neue"/>
                </a:rPr>
                <a:t> поражение плевры) ?</a:t>
              </a:r>
              <a:endParaRPr lang="en-US" altLang="en-US" sz="2200" dirty="0">
                <a:solidFill>
                  <a:srgbClr val="FFFFFF"/>
                </a:solidFill>
                <a:latin typeface="Helvetica Neue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D1446DE2-D9F1-4A44-8DDD-5B002C019DB4}"/>
                </a:ext>
              </a:extLst>
            </p:cNvPr>
            <p:cNvSpPr/>
            <p:nvPr/>
          </p:nvSpPr>
          <p:spPr>
            <a:xfrm>
              <a:off x="4765405" y="599670"/>
              <a:ext cx="4209672" cy="769441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altLang="en-US" sz="2200" dirty="0">
                  <a:solidFill>
                    <a:srgbClr val="FFFFFF"/>
                  </a:solidFill>
                  <a:latin typeface="Helvetica Neue"/>
                </a:rPr>
                <a:t>образование головки поджелудочной железы</a:t>
              </a: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00C708D4-D1BC-424D-9F07-263E40BB01ED}"/>
                </a:ext>
              </a:extLst>
            </p:cNvPr>
            <p:cNvSpPr/>
            <p:nvPr/>
          </p:nvSpPr>
          <p:spPr>
            <a:xfrm>
              <a:off x="7961564" y="1678114"/>
              <a:ext cx="1009601" cy="707886"/>
            </a:xfrm>
            <a:prstGeom prst="rect">
              <a:avLst/>
            </a:prstGeom>
            <a:ln w="41275">
              <a:solidFill>
                <a:srgbClr val="0000FF"/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altLang="en-US" sz="2000" dirty="0">
                  <a:solidFill>
                    <a:srgbClr val="FFFFFF"/>
                  </a:solidFill>
                  <a:latin typeface="Helvetica Neue"/>
                </a:rPr>
                <a:t>IPMN</a:t>
              </a:r>
              <a:r>
                <a:rPr lang="ru-RU" altLang="en-US" sz="2000" dirty="0">
                  <a:solidFill>
                    <a:srgbClr val="FFFFFF"/>
                  </a:solidFill>
                  <a:latin typeface="Helvetica Neue"/>
                </a:rPr>
                <a:t> ?</a:t>
              </a:r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6A2C5EE9-A698-4AD1-BB56-E0FAD96B54D6}"/>
                </a:ext>
              </a:extLst>
            </p:cNvPr>
            <p:cNvSpPr/>
            <p:nvPr/>
          </p:nvSpPr>
          <p:spPr>
            <a:xfrm>
              <a:off x="179371" y="4292808"/>
              <a:ext cx="8798908" cy="40011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altLang="en-US" sz="2000" dirty="0">
                  <a:solidFill>
                    <a:srgbClr val="FFFFFF"/>
                  </a:solidFill>
                  <a:latin typeface="Helvetica Neue"/>
                </a:rPr>
                <a:t>общебольничный консилиум</a:t>
              </a:r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4FB81B35-798A-4847-8725-F111ED9FF5DD}"/>
                </a:ext>
              </a:extLst>
            </p:cNvPr>
            <p:cNvSpPr/>
            <p:nvPr/>
          </p:nvSpPr>
          <p:spPr>
            <a:xfrm>
              <a:off x="162520" y="3252214"/>
              <a:ext cx="4409480" cy="400110"/>
            </a:xfrm>
            <a:prstGeom prst="rect">
              <a:avLst/>
            </a:prstGeom>
            <a:ln w="41275">
              <a:solidFill>
                <a:srgbClr val="0000FF"/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altLang="en-US" sz="2000" dirty="0">
                  <a:solidFill>
                    <a:srgbClr val="FFFFFF"/>
                  </a:solidFill>
                  <a:latin typeface="Helvetica Neue"/>
                </a:rPr>
                <a:t>морфологическое подтверждение</a:t>
              </a:r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770FB56F-AC20-4EAF-AD8B-BA60AD39EB1C}"/>
                </a:ext>
              </a:extLst>
            </p:cNvPr>
            <p:cNvSpPr/>
            <p:nvPr/>
          </p:nvSpPr>
          <p:spPr>
            <a:xfrm>
              <a:off x="4765404" y="1675188"/>
              <a:ext cx="1315276" cy="707886"/>
            </a:xfrm>
            <a:prstGeom prst="rect">
              <a:avLst/>
            </a:prstGeom>
            <a:ln w="41275">
              <a:solidFill>
                <a:srgbClr val="0000FF"/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altLang="en-US" sz="2000" dirty="0" err="1">
                  <a:solidFill>
                    <a:srgbClr val="FFFFFF"/>
                  </a:solidFill>
                  <a:latin typeface="Helvetica Neue"/>
                </a:rPr>
                <a:t>мтс</a:t>
              </a:r>
              <a:r>
                <a:rPr lang="ru-RU" altLang="en-US" sz="2000" dirty="0">
                  <a:solidFill>
                    <a:srgbClr val="FFFFFF"/>
                  </a:solidFill>
                  <a:latin typeface="Helvetica Neue"/>
                </a:rPr>
                <a:t> рака легкого ? </a:t>
              </a:r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18321369-ECD4-4301-98EC-6DBEA040228C}"/>
                </a:ext>
              </a:extLst>
            </p:cNvPr>
            <p:cNvSpPr/>
            <p:nvPr/>
          </p:nvSpPr>
          <p:spPr>
            <a:xfrm>
              <a:off x="6209584" y="1678114"/>
              <a:ext cx="1623075" cy="707886"/>
            </a:xfrm>
            <a:prstGeom prst="rect">
              <a:avLst/>
            </a:prstGeom>
            <a:ln w="41275">
              <a:solidFill>
                <a:srgbClr val="0000FF"/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altLang="en-US" sz="2000" dirty="0">
                  <a:solidFill>
                    <a:srgbClr val="FFFFFF"/>
                  </a:solidFill>
                  <a:latin typeface="Helvetica Neue"/>
                </a:rPr>
                <a:t>рак головки </a:t>
              </a:r>
            </a:p>
            <a:p>
              <a:pPr algn="ctr">
                <a:defRPr/>
              </a:pPr>
              <a:r>
                <a:rPr lang="ru-RU" altLang="en-US" sz="2000" dirty="0">
                  <a:solidFill>
                    <a:srgbClr val="FFFFFF"/>
                  </a:solidFill>
                  <a:latin typeface="Helvetica Neue"/>
                </a:rPr>
                <a:t>ПЖ ? </a:t>
              </a:r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57F1E801-DB60-4437-8E60-26E1D1A60721}"/>
                </a:ext>
              </a:extLst>
            </p:cNvPr>
            <p:cNvSpPr/>
            <p:nvPr/>
          </p:nvSpPr>
          <p:spPr>
            <a:xfrm>
              <a:off x="4859676" y="3256233"/>
              <a:ext cx="4129977" cy="400110"/>
            </a:xfrm>
            <a:prstGeom prst="rect">
              <a:avLst/>
            </a:prstGeom>
            <a:ln w="41275">
              <a:solidFill>
                <a:srgbClr val="FFC000"/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altLang="en-US" sz="2000" dirty="0">
                  <a:solidFill>
                    <a:srgbClr val="FFFFFF"/>
                  </a:solidFill>
                  <a:latin typeface="Helvetica Neue"/>
                </a:rPr>
                <a:t>морфологическое опровержение</a:t>
              </a:r>
            </a:p>
          </p:txBody>
        </p:sp>
        <p:cxnSp>
          <p:nvCxnSpPr>
            <p:cNvPr id="4" name="Прямая соединительная линия 3">
              <a:extLst>
                <a:ext uri="{FF2B5EF4-FFF2-40B4-BE49-F238E27FC236}">
                  <a16:creationId xmlns:a16="http://schemas.microsoft.com/office/drawing/2014/main" id="{1446EA1B-8633-4E83-86A9-29B3340112EF}"/>
                </a:ext>
              </a:extLst>
            </p:cNvPr>
            <p:cNvCxnSpPr>
              <a:cxnSpLocks/>
            </p:cNvCxnSpPr>
            <p:nvPr/>
          </p:nvCxnSpPr>
          <p:spPr>
            <a:xfrm>
              <a:off x="653143" y="1369112"/>
              <a:ext cx="0" cy="1883102"/>
            </a:xfrm>
            <a:prstGeom prst="line">
              <a:avLst/>
            </a:prstGeom>
            <a:ln w="412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>
              <a:extLst>
                <a:ext uri="{FF2B5EF4-FFF2-40B4-BE49-F238E27FC236}">
                  <a16:creationId xmlns:a16="http://schemas.microsoft.com/office/drawing/2014/main" id="{7E20A1DD-F838-4EF1-AD9C-774B02DEEB35}"/>
                </a:ext>
              </a:extLst>
            </p:cNvPr>
            <p:cNvCxnSpPr>
              <a:stCxn id="19" idx="1"/>
            </p:cNvCxnSpPr>
            <p:nvPr/>
          </p:nvCxnSpPr>
          <p:spPr>
            <a:xfrm flipH="1" flipV="1">
              <a:off x="653143" y="2009018"/>
              <a:ext cx="4112261" cy="20113"/>
            </a:xfrm>
            <a:prstGeom prst="line">
              <a:avLst/>
            </a:prstGeom>
            <a:ln w="412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>
              <a:extLst>
                <a:ext uri="{FF2B5EF4-FFF2-40B4-BE49-F238E27FC236}">
                  <a16:creationId xmlns:a16="http://schemas.microsoft.com/office/drawing/2014/main" id="{46EED446-1610-48B5-A55C-405043C24EE5}"/>
                </a:ext>
              </a:extLst>
            </p:cNvPr>
            <p:cNvCxnSpPr>
              <a:cxnSpLocks/>
            </p:cNvCxnSpPr>
            <p:nvPr/>
          </p:nvCxnSpPr>
          <p:spPr>
            <a:xfrm>
              <a:off x="653143" y="3652324"/>
              <a:ext cx="0" cy="636515"/>
            </a:xfrm>
            <a:prstGeom prst="line">
              <a:avLst/>
            </a:prstGeom>
            <a:ln w="412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Прямоугольник 24">
              <a:extLst>
                <a:ext uri="{FF2B5EF4-FFF2-40B4-BE49-F238E27FC236}">
                  <a16:creationId xmlns:a16="http://schemas.microsoft.com/office/drawing/2014/main" id="{5853ED79-43F7-4BC4-9FA5-A278236F17D6}"/>
                </a:ext>
              </a:extLst>
            </p:cNvPr>
            <p:cNvSpPr/>
            <p:nvPr/>
          </p:nvSpPr>
          <p:spPr>
            <a:xfrm>
              <a:off x="152445" y="5038383"/>
              <a:ext cx="4863306" cy="707886"/>
            </a:xfrm>
            <a:prstGeom prst="rect">
              <a:avLst/>
            </a:prstGeom>
            <a:ln w="41275">
              <a:solidFill>
                <a:srgbClr val="0000FF"/>
              </a:solidFill>
            </a:ln>
          </p:spPr>
          <p:txBody>
            <a:bodyPr wrap="square">
              <a:spAutoFit/>
            </a:bodyPr>
            <a:lstStyle/>
            <a:p>
              <a:pPr algn="r">
                <a:defRPr/>
              </a:pPr>
              <a:r>
                <a:rPr lang="ru-RU" altLang="en-US" sz="2000" dirty="0">
                  <a:solidFill>
                    <a:srgbClr val="FFFFFF"/>
                  </a:solidFill>
                  <a:latin typeface="Helvetica Neue"/>
                </a:rPr>
                <a:t>химиотерапия, стентирование </a:t>
              </a:r>
            </a:p>
            <a:p>
              <a:pPr algn="r">
                <a:defRPr/>
              </a:pPr>
              <a:r>
                <a:rPr lang="ru-RU" altLang="en-US" sz="2000" dirty="0">
                  <a:solidFill>
                    <a:srgbClr val="FFFFFF"/>
                  </a:solidFill>
                  <a:latin typeface="Helvetica Neue"/>
                </a:rPr>
                <a:t>главного панкреатического протока </a:t>
              </a:r>
            </a:p>
          </p:txBody>
        </p:sp>
        <p:cxnSp>
          <p:nvCxnSpPr>
            <p:cNvPr id="26" name="Прямая соединительная линия 25">
              <a:extLst>
                <a:ext uri="{FF2B5EF4-FFF2-40B4-BE49-F238E27FC236}">
                  <a16:creationId xmlns:a16="http://schemas.microsoft.com/office/drawing/2014/main" id="{204F0FB2-77CD-4733-9534-FD181E306BC5}"/>
                </a:ext>
              </a:extLst>
            </p:cNvPr>
            <p:cNvCxnSpPr>
              <a:cxnSpLocks/>
            </p:cNvCxnSpPr>
            <p:nvPr/>
          </p:nvCxnSpPr>
          <p:spPr>
            <a:xfrm>
              <a:off x="653143" y="4692918"/>
              <a:ext cx="0" cy="322835"/>
            </a:xfrm>
            <a:prstGeom prst="line">
              <a:avLst/>
            </a:prstGeom>
            <a:ln w="412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>
              <a:extLst>
                <a:ext uri="{FF2B5EF4-FFF2-40B4-BE49-F238E27FC236}">
                  <a16:creationId xmlns:a16="http://schemas.microsoft.com/office/drawing/2014/main" id="{89CC0815-98B9-4561-AAA1-16483827E252}"/>
                </a:ext>
              </a:extLst>
            </p:cNvPr>
            <p:cNvCxnSpPr>
              <a:cxnSpLocks/>
              <a:endCxn id="19" idx="0"/>
            </p:cNvCxnSpPr>
            <p:nvPr/>
          </p:nvCxnSpPr>
          <p:spPr>
            <a:xfrm>
              <a:off x="5421086" y="1369111"/>
              <a:ext cx="1956" cy="306077"/>
            </a:xfrm>
            <a:prstGeom prst="line">
              <a:avLst/>
            </a:prstGeom>
            <a:ln w="412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единительная линия 31">
              <a:extLst>
                <a:ext uri="{FF2B5EF4-FFF2-40B4-BE49-F238E27FC236}">
                  <a16:creationId xmlns:a16="http://schemas.microsoft.com/office/drawing/2014/main" id="{8F0032B0-3731-4E51-92AF-912F24F9570F}"/>
                </a:ext>
              </a:extLst>
            </p:cNvPr>
            <p:cNvCxnSpPr>
              <a:cxnSpLocks/>
            </p:cNvCxnSpPr>
            <p:nvPr/>
          </p:nvCxnSpPr>
          <p:spPr>
            <a:xfrm>
              <a:off x="7021121" y="1356366"/>
              <a:ext cx="1956" cy="306077"/>
            </a:xfrm>
            <a:prstGeom prst="line">
              <a:avLst/>
            </a:prstGeom>
            <a:ln w="412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Прямая соединительная линия 37">
              <a:extLst>
                <a:ext uri="{FF2B5EF4-FFF2-40B4-BE49-F238E27FC236}">
                  <a16:creationId xmlns:a16="http://schemas.microsoft.com/office/drawing/2014/main" id="{3B87C77E-237E-4264-A476-C9FCC8448BB4}"/>
                </a:ext>
              </a:extLst>
            </p:cNvPr>
            <p:cNvCxnSpPr/>
            <p:nvPr/>
          </p:nvCxnSpPr>
          <p:spPr>
            <a:xfrm>
              <a:off x="3756183" y="2946400"/>
              <a:ext cx="3846694" cy="0"/>
            </a:xfrm>
            <a:prstGeom prst="line">
              <a:avLst/>
            </a:prstGeom>
            <a:ln w="412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Прямая соединительная линия 39">
              <a:extLst>
                <a:ext uri="{FF2B5EF4-FFF2-40B4-BE49-F238E27FC236}">
                  <a16:creationId xmlns:a16="http://schemas.microsoft.com/office/drawing/2014/main" id="{AB1F0F57-75BD-4B30-AC72-4CD122F03D2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99201" y="2946400"/>
              <a:ext cx="3676" cy="305814"/>
            </a:xfrm>
            <a:prstGeom prst="line">
              <a:avLst/>
            </a:prstGeom>
            <a:ln w="412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Прямая соединительная линия 41">
              <a:extLst>
                <a:ext uri="{FF2B5EF4-FFF2-40B4-BE49-F238E27FC236}">
                  <a16:creationId xmlns:a16="http://schemas.microsoft.com/office/drawing/2014/main" id="{6843107B-7E8A-462D-9ADF-563A1C808252}"/>
                </a:ext>
              </a:extLst>
            </p:cNvPr>
            <p:cNvCxnSpPr>
              <a:cxnSpLocks/>
            </p:cNvCxnSpPr>
            <p:nvPr/>
          </p:nvCxnSpPr>
          <p:spPr>
            <a:xfrm>
              <a:off x="8322067" y="2399447"/>
              <a:ext cx="0" cy="373752"/>
            </a:xfrm>
            <a:prstGeom prst="line">
              <a:avLst/>
            </a:prstGeom>
            <a:ln w="412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Прямая соединительная линия 43">
              <a:extLst>
                <a:ext uri="{FF2B5EF4-FFF2-40B4-BE49-F238E27FC236}">
                  <a16:creationId xmlns:a16="http://schemas.microsoft.com/office/drawing/2014/main" id="{8160EEA6-E28B-43BD-AA97-BDCAE2ECC41B}"/>
                </a:ext>
              </a:extLst>
            </p:cNvPr>
            <p:cNvCxnSpPr>
              <a:cxnSpLocks/>
            </p:cNvCxnSpPr>
            <p:nvPr/>
          </p:nvCxnSpPr>
          <p:spPr>
            <a:xfrm>
              <a:off x="653143" y="2746180"/>
              <a:ext cx="7668924" cy="13572"/>
            </a:xfrm>
            <a:prstGeom prst="line">
              <a:avLst/>
            </a:prstGeom>
            <a:ln w="412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Прямая соединительная линия 50">
              <a:extLst>
                <a:ext uri="{FF2B5EF4-FFF2-40B4-BE49-F238E27FC236}">
                  <a16:creationId xmlns:a16="http://schemas.microsoft.com/office/drawing/2014/main" id="{46E8C0EF-78E9-4252-BA66-AB8A71784528}"/>
                </a:ext>
              </a:extLst>
            </p:cNvPr>
            <p:cNvCxnSpPr>
              <a:cxnSpLocks/>
            </p:cNvCxnSpPr>
            <p:nvPr/>
          </p:nvCxnSpPr>
          <p:spPr>
            <a:xfrm>
              <a:off x="8336397" y="1373446"/>
              <a:ext cx="1956" cy="306077"/>
            </a:xfrm>
            <a:prstGeom prst="line">
              <a:avLst/>
            </a:prstGeom>
            <a:ln w="412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Прямая соединительная линия 56">
              <a:extLst>
                <a:ext uri="{FF2B5EF4-FFF2-40B4-BE49-F238E27FC236}">
                  <a16:creationId xmlns:a16="http://schemas.microsoft.com/office/drawing/2014/main" id="{A909F444-2619-4AC5-87E8-7E496436113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21121" y="2399447"/>
              <a:ext cx="1" cy="346733"/>
            </a:xfrm>
            <a:prstGeom prst="line">
              <a:avLst/>
            </a:prstGeom>
            <a:ln w="412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Прямая соединительная линия 58">
              <a:extLst>
                <a:ext uri="{FF2B5EF4-FFF2-40B4-BE49-F238E27FC236}">
                  <a16:creationId xmlns:a16="http://schemas.microsoft.com/office/drawing/2014/main" id="{B973E562-BDCE-473C-88EB-18CD76E3748B}"/>
                </a:ext>
              </a:extLst>
            </p:cNvPr>
            <p:cNvCxnSpPr>
              <a:cxnSpLocks/>
            </p:cNvCxnSpPr>
            <p:nvPr/>
          </p:nvCxnSpPr>
          <p:spPr>
            <a:xfrm>
              <a:off x="4284324" y="3656343"/>
              <a:ext cx="0" cy="355821"/>
            </a:xfrm>
            <a:prstGeom prst="line">
              <a:avLst/>
            </a:prstGeom>
            <a:ln w="412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Прямая соединительная линия 64">
              <a:extLst>
                <a:ext uri="{FF2B5EF4-FFF2-40B4-BE49-F238E27FC236}">
                  <a16:creationId xmlns:a16="http://schemas.microsoft.com/office/drawing/2014/main" id="{B0C88E64-C434-4B62-A9D7-2B4981CE07F5}"/>
                </a:ext>
              </a:extLst>
            </p:cNvPr>
            <p:cNvCxnSpPr>
              <a:cxnSpLocks/>
            </p:cNvCxnSpPr>
            <p:nvPr/>
          </p:nvCxnSpPr>
          <p:spPr>
            <a:xfrm>
              <a:off x="7599201" y="3656343"/>
              <a:ext cx="3676" cy="342374"/>
            </a:xfrm>
            <a:prstGeom prst="line">
              <a:avLst/>
            </a:prstGeom>
            <a:ln w="412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Прямая соединительная линия 67">
              <a:extLst>
                <a:ext uri="{FF2B5EF4-FFF2-40B4-BE49-F238E27FC236}">
                  <a16:creationId xmlns:a16="http://schemas.microsoft.com/office/drawing/2014/main" id="{BC62C290-E3EA-4A20-96D0-8E5224F413A8}"/>
                </a:ext>
              </a:extLst>
            </p:cNvPr>
            <p:cNvCxnSpPr>
              <a:cxnSpLocks/>
            </p:cNvCxnSpPr>
            <p:nvPr/>
          </p:nvCxnSpPr>
          <p:spPr>
            <a:xfrm>
              <a:off x="4284324" y="4012164"/>
              <a:ext cx="1592041" cy="0"/>
            </a:xfrm>
            <a:prstGeom prst="line">
              <a:avLst/>
            </a:prstGeom>
            <a:ln w="412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Прямая соединительная линия 69">
              <a:extLst>
                <a:ext uri="{FF2B5EF4-FFF2-40B4-BE49-F238E27FC236}">
                  <a16:creationId xmlns:a16="http://schemas.microsoft.com/office/drawing/2014/main" id="{7334E96F-2350-4304-9575-5E597FF179E3}"/>
                </a:ext>
              </a:extLst>
            </p:cNvPr>
            <p:cNvCxnSpPr>
              <a:cxnSpLocks/>
            </p:cNvCxnSpPr>
            <p:nvPr/>
          </p:nvCxnSpPr>
          <p:spPr>
            <a:xfrm>
              <a:off x="5845377" y="4012164"/>
              <a:ext cx="1767271" cy="0"/>
            </a:xfrm>
            <a:prstGeom prst="line">
              <a:avLst/>
            </a:prstGeom>
            <a:ln w="412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Прямая соединительная линия 72">
              <a:extLst>
                <a:ext uri="{FF2B5EF4-FFF2-40B4-BE49-F238E27FC236}">
                  <a16:creationId xmlns:a16="http://schemas.microsoft.com/office/drawing/2014/main" id="{495DE5AC-B9BB-4DC9-A10D-CA148FC77DAD}"/>
                </a:ext>
              </a:extLst>
            </p:cNvPr>
            <p:cNvCxnSpPr/>
            <p:nvPr/>
          </p:nvCxnSpPr>
          <p:spPr>
            <a:xfrm>
              <a:off x="5845377" y="4012164"/>
              <a:ext cx="0" cy="276675"/>
            </a:xfrm>
            <a:prstGeom prst="line">
              <a:avLst/>
            </a:prstGeom>
            <a:ln w="412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Прямая соединительная линия 75">
              <a:extLst>
                <a:ext uri="{FF2B5EF4-FFF2-40B4-BE49-F238E27FC236}">
                  <a16:creationId xmlns:a16="http://schemas.microsoft.com/office/drawing/2014/main" id="{60C18487-CC10-4E5E-9859-38A2D51DC7E5}"/>
                </a:ext>
              </a:extLst>
            </p:cNvPr>
            <p:cNvCxnSpPr>
              <a:cxnSpLocks/>
            </p:cNvCxnSpPr>
            <p:nvPr/>
          </p:nvCxnSpPr>
          <p:spPr>
            <a:xfrm>
              <a:off x="5845377" y="4692918"/>
              <a:ext cx="3202" cy="322835"/>
            </a:xfrm>
            <a:prstGeom prst="line">
              <a:avLst/>
            </a:prstGeom>
            <a:ln w="412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Прямоугольник 76">
              <a:extLst>
                <a:ext uri="{FF2B5EF4-FFF2-40B4-BE49-F238E27FC236}">
                  <a16:creationId xmlns:a16="http://schemas.microsoft.com/office/drawing/2014/main" id="{E2572CC6-ECDB-49EC-8A89-E129D413C6A5}"/>
                </a:ext>
              </a:extLst>
            </p:cNvPr>
            <p:cNvSpPr/>
            <p:nvPr/>
          </p:nvSpPr>
          <p:spPr>
            <a:xfrm>
              <a:off x="5129575" y="5035861"/>
              <a:ext cx="3845502" cy="707886"/>
            </a:xfrm>
            <a:prstGeom prst="rect">
              <a:avLst/>
            </a:prstGeom>
            <a:ln w="41275">
              <a:solidFill>
                <a:srgbClr val="0000FF"/>
              </a:solidFill>
            </a:ln>
          </p:spPr>
          <p:txBody>
            <a:bodyPr wrap="square">
              <a:spAutoFit/>
            </a:bodyPr>
            <a:lstStyle/>
            <a:p>
              <a:pPr algn="r">
                <a:defRPr/>
              </a:pPr>
              <a:r>
                <a:rPr lang="ru-RU" altLang="en-US" sz="2000" dirty="0">
                  <a:solidFill>
                    <a:srgbClr val="FFFFFF"/>
                  </a:solidFill>
                  <a:latin typeface="Helvetica Neue"/>
                </a:rPr>
                <a:t>хирургическое удаление опухоли ПЖ</a:t>
              </a:r>
            </a:p>
          </p:txBody>
        </p:sp>
      </p:grp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7D1D489F-2E29-4786-ADA4-63D6BE1D28F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29" y="230819"/>
            <a:ext cx="1353914" cy="763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2249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4" descr="S:\BOX\MEDICAL BUSINESS\ЛИЧНЫЕ ПАПКИ СОТРУДНИКОВ\Pronina\Work\МЕРОПРИЯТИЯ 2013-2017\Дагомыс\Untitle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53" y="6624828"/>
            <a:ext cx="11964894" cy="223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6">
            <a:extLst>
              <a:ext uri="{FF2B5EF4-FFF2-40B4-BE49-F238E27FC236}">
                <a16:creationId xmlns:a16="http://schemas.microsoft.com/office/drawing/2014/main" id="{FC768FE1-B018-4D98-98B1-B9801A1DCC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0326" y="81227"/>
            <a:ext cx="886332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en-US" sz="2400" b="1" dirty="0">
                <a:solidFill>
                  <a:srgbClr val="FFFFFF"/>
                </a:solidFill>
                <a:latin typeface="Helvetica Neue"/>
              </a:rPr>
              <a:t>Компьютерная томография органов брюшной полости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1DE4616-C503-46F3-9DDA-023FDBB8D2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3979" y="668833"/>
            <a:ext cx="5530339" cy="5661014"/>
          </a:xfrm>
          <a:prstGeom prst="rect">
            <a:avLst/>
          </a:prstGeom>
        </p:spPr>
      </p:pic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B65C0BC0-756E-48BE-A5D9-19D3712F2FD1}"/>
              </a:ext>
            </a:extLst>
          </p:cNvPr>
          <p:cNvGrpSpPr/>
          <p:nvPr/>
        </p:nvGrpSpPr>
        <p:grpSpPr>
          <a:xfrm>
            <a:off x="1651093" y="2194303"/>
            <a:ext cx="5744627" cy="3176849"/>
            <a:chOff x="108172" y="2306516"/>
            <a:chExt cx="5744627" cy="3176849"/>
          </a:xfrm>
        </p:grpSpPr>
        <p:sp>
          <p:nvSpPr>
            <p:cNvPr id="31" name="Овал 30">
              <a:extLst>
                <a:ext uri="{FF2B5EF4-FFF2-40B4-BE49-F238E27FC236}">
                  <a16:creationId xmlns:a16="http://schemas.microsoft.com/office/drawing/2014/main" id="{58B337FA-C75B-47AC-8C34-9B3E32330B82}"/>
                </a:ext>
              </a:extLst>
            </p:cNvPr>
            <p:cNvSpPr/>
            <p:nvPr/>
          </p:nvSpPr>
          <p:spPr>
            <a:xfrm rot="2927967">
              <a:off x="5544510" y="2153416"/>
              <a:ext cx="155189" cy="461389"/>
            </a:xfrm>
            <a:prstGeom prst="ellipse">
              <a:avLst/>
            </a:prstGeom>
            <a:solidFill>
              <a:srgbClr val="FF0000">
                <a:alpha val="42000"/>
              </a:srgb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dirty="0">
                <a:solidFill>
                  <a:srgbClr val="FFFFFF"/>
                </a:solidFill>
              </a:endParaRPr>
            </a:p>
          </p:txBody>
        </p:sp>
        <p:sp>
          <p:nvSpPr>
            <p:cNvPr id="33" name="Прямоугольник 32">
              <a:extLst>
                <a:ext uri="{FF2B5EF4-FFF2-40B4-BE49-F238E27FC236}">
                  <a16:creationId xmlns:a16="http://schemas.microsoft.com/office/drawing/2014/main" id="{9F718243-A620-4FF1-91CF-8D1277A9615E}"/>
                </a:ext>
              </a:extLst>
            </p:cNvPr>
            <p:cNvSpPr/>
            <p:nvPr/>
          </p:nvSpPr>
          <p:spPr>
            <a:xfrm>
              <a:off x="108172" y="2805709"/>
              <a:ext cx="3095176" cy="267765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2400" b="1" dirty="0">
                  <a:solidFill>
                    <a:srgbClr val="FFFFFF"/>
                  </a:solidFill>
                  <a:latin typeface="Helvetica Neue"/>
                </a:rPr>
                <a:t>наличие </a:t>
              </a:r>
            </a:p>
            <a:p>
              <a:pPr algn="ctr">
                <a:defRPr/>
              </a:pPr>
              <a:r>
                <a:rPr lang="ru-RU" sz="2400" b="1" dirty="0" err="1">
                  <a:solidFill>
                    <a:srgbClr val="FFFFFF"/>
                  </a:solidFill>
                  <a:latin typeface="Helvetica Neue"/>
                </a:rPr>
                <a:t>гиповаскулярного</a:t>
              </a:r>
              <a:endParaRPr lang="ru-RU" sz="2400" b="1" dirty="0">
                <a:solidFill>
                  <a:srgbClr val="FFFFFF"/>
                </a:solidFill>
                <a:latin typeface="Helvetica Neue"/>
              </a:endParaRPr>
            </a:p>
            <a:p>
              <a:pPr algn="ctr">
                <a:defRPr/>
              </a:pPr>
              <a:r>
                <a:rPr lang="ru-RU" sz="2400" b="1" dirty="0">
                  <a:solidFill>
                    <a:srgbClr val="FFFFFF"/>
                  </a:solidFill>
                  <a:latin typeface="Helvetica Neue"/>
                </a:rPr>
                <a:t>образования </a:t>
              </a:r>
            </a:p>
            <a:p>
              <a:pPr algn="ctr">
                <a:defRPr/>
              </a:pPr>
              <a:r>
                <a:rPr lang="ru-RU" sz="2400" b="1" dirty="0">
                  <a:solidFill>
                    <a:srgbClr val="FFFFFF"/>
                  </a:solidFill>
                  <a:latin typeface="Helvetica Neue"/>
                </a:rPr>
                <a:t>в терминальной </a:t>
              </a:r>
            </a:p>
            <a:p>
              <a:pPr algn="ctr">
                <a:defRPr/>
              </a:pPr>
              <a:r>
                <a:rPr lang="ru-RU" sz="2400" b="1" dirty="0">
                  <a:solidFill>
                    <a:srgbClr val="FFFFFF"/>
                  </a:solidFill>
                  <a:latin typeface="Helvetica Neue"/>
                </a:rPr>
                <a:t>части главного </a:t>
              </a:r>
            </a:p>
            <a:p>
              <a:pPr algn="ctr">
                <a:defRPr/>
              </a:pPr>
              <a:r>
                <a:rPr lang="ru-RU" sz="2400" b="1" dirty="0">
                  <a:solidFill>
                    <a:srgbClr val="FFFFFF"/>
                  </a:solidFill>
                  <a:latin typeface="Helvetica Neue"/>
                </a:rPr>
                <a:t>панкреатического </a:t>
              </a:r>
            </a:p>
            <a:p>
              <a:pPr algn="ctr">
                <a:defRPr/>
              </a:pPr>
              <a:r>
                <a:rPr lang="ru-RU" sz="2400" b="1" dirty="0">
                  <a:solidFill>
                    <a:srgbClr val="FFFFFF"/>
                  </a:solidFill>
                  <a:latin typeface="Helvetica Neue"/>
                </a:rPr>
                <a:t>протока</a:t>
              </a:r>
              <a:endParaRPr lang="ru-RU" b="1" dirty="0">
                <a:solidFill>
                  <a:srgbClr val="FFFFFF"/>
                </a:solidFill>
                <a:latin typeface="Helvetica Neue"/>
              </a:endParaRPr>
            </a:p>
          </p:txBody>
        </p:sp>
      </p:grp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2EFDF2FA-1D46-454A-82D3-3191AC2E8B56}"/>
              </a:ext>
            </a:extLst>
          </p:cNvPr>
          <p:cNvGrpSpPr/>
          <p:nvPr/>
        </p:nvGrpSpPr>
        <p:grpSpPr>
          <a:xfrm>
            <a:off x="1723898" y="774231"/>
            <a:ext cx="5621335" cy="1688006"/>
            <a:chOff x="199897" y="774231"/>
            <a:chExt cx="5621335" cy="1688006"/>
          </a:xfrm>
        </p:grpSpPr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id="{36219FF5-5B12-4C56-ABC7-E328A78E1DF4}"/>
                </a:ext>
              </a:extLst>
            </p:cNvPr>
            <p:cNvSpPr/>
            <p:nvPr/>
          </p:nvSpPr>
          <p:spPr>
            <a:xfrm>
              <a:off x="199897" y="774231"/>
              <a:ext cx="3003451" cy="15696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ru-RU" altLang="en-US" sz="2400" b="1" dirty="0">
                  <a:solidFill>
                    <a:srgbClr val="FFFFFF"/>
                  </a:solidFill>
                  <a:latin typeface="Helvetica Neue"/>
                </a:rPr>
                <a:t>расширение </a:t>
              </a:r>
            </a:p>
            <a:p>
              <a:pPr algn="ctr">
                <a:defRPr/>
              </a:pPr>
              <a:r>
                <a:rPr lang="ru-RU" altLang="en-US" sz="2400" b="1" dirty="0">
                  <a:solidFill>
                    <a:srgbClr val="FFFFFF"/>
                  </a:solidFill>
                  <a:latin typeface="Helvetica Neue"/>
                </a:rPr>
                <a:t>главного</a:t>
              </a:r>
            </a:p>
            <a:p>
              <a:pPr algn="ctr">
                <a:defRPr/>
              </a:pPr>
              <a:r>
                <a:rPr lang="ru-RU" sz="2400" b="1" dirty="0">
                  <a:solidFill>
                    <a:srgbClr val="FFFFFF"/>
                  </a:solidFill>
                  <a:latin typeface="Helvetica Neue"/>
                </a:rPr>
                <a:t>панкреатического </a:t>
              </a:r>
            </a:p>
            <a:p>
              <a:pPr algn="ctr">
                <a:defRPr/>
              </a:pPr>
              <a:r>
                <a:rPr lang="ru-RU" sz="2400" b="1" dirty="0">
                  <a:solidFill>
                    <a:srgbClr val="FFFFFF"/>
                  </a:solidFill>
                  <a:latin typeface="Helvetica Neue"/>
                </a:rPr>
                <a:t>протока</a:t>
              </a:r>
            </a:p>
          </p:txBody>
        </p:sp>
        <p:sp>
          <p:nvSpPr>
            <p:cNvPr id="2" name="Полилиния: фигура 1">
              <a:extLst>
                <a:ext uri="{FF2B5EF4-FFF2-40B4-BE49-F238E27FC236}">
                  <a16:creationId xmlns:a16="http://schemas.microsoft.com/office/drawing/2014/main" id="{CA581400-D82C-44D7-BE30-C3D2588F3805}"/>
                </a:ext>
              </a:extLst>
            </p:cNvPr>
            <p:cNvSpPr/>
            <p:nvPr/>
          </p:nvSpPr>
          <p:spPr>
            <a:xfrm rot="373671">
              <a:off x="5371855" y="1912347"/>
              <a:ext cx="449377" cy="549890"/>
            </a:xfrm>
            <a:custGeom>
              <a:avLst/>
              <a:gdLst>
                <a:gd name="connsiteX0" fmla="*/ 58954 w 469085"/>
                <a:gd name="connsiteY0" fmla="*/ 441131 h 568184"/>
                <a:gd name="connsiteX1" fmla="*/ 211354 w 469085"/>
                <a:gd name="connsiteY1" fmla="*/ 336356 h 568184"/>
                <a:gd name="connsiteX2" fmla="*/ 344704 w 469085"/>
                <a:gd name="connsiteY2" fmla="*/ 12506 h 568184"/>
                <a:gd name="connsiteX3" fmla="*/ 468529 w 469085"/>
                <a:gd name="connsiteY3" fmla="*/ 98231 h 568184"/>
                <a:gd name="connsiteX4" fmla="*/ 382804 w 469085"/>
                <a:gd name="connsiteY4" fmla="*/ 393506 h 568184"/>
                <a:gd name="connsiteX5" fmla="*/ 211354 w 469085"/>
                <a:gd name="connsiteY5" fmla="*/ 545906 h 568184"/>
                <a:gd name="connsiteX6" fmla="*/ 11329 w 469085"/>
                <a:gd name="connsiteY6" fmla="*/ 555431 h 568184"/>
                <a:gd name="connsiteX7" fmla="*/ 58954 w 469085"/>
                <a:gd name="connsiteY7" fmla="*/ 441131 h 568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9085" h="568184">
                  <a:moveTo>
                    <a:pt x="58954" y="441131"/>
                  </a:moveTo>
                  <a:cubicBezTo>
                    <a:pt x="92292" y="404618"/>
                    <a:pt x="163729" y="407794"/>
                    <a:pt x="211354" y="336356"/>
                  </a:cubicBezTo>
                  <a:cubicBezTo>
                    <a:pt x="258979" y="264918"/>
                    <a:pt x="301842" y="52193"/>
                    <a:pt x="344704" y="12506"/>
                  </a:cubicBezTo>
                  <a:cubicBezTo>
                    <a:pt x="387566" y="-27181"/>
                    <a:pt x="462179" y="34731"/>
                    <a:pt x="468529" y="98231"/>
                  </a:cubicBezTo>
                  <a:cubicBezTo>
                    <a:pt x="474879" y="161731"/>
                    <a:pt x="425666" y="318894"/>
                    <a:pt x="382804" y="393506"/>
                  </a:cubicBezTo>
                  <a:cubicBezTo>
                    <a:pt x="339942" y="468118"/>
                    <a:pt x="273266" y="518919"/>
                    <a:pt x="211354" y="545906"/>
                  </a:cubicBezTo>
                  <a:cubicBezTo>
                    <a:pt x="149442" y="572893"/>
                    <a:pt x="44666" y="574481"/>
                    <a:pt x="11329" y="555431"/>
                  </a:cubicBezTo>
                  <a:cubicBezTo>
                    <a:pt x="-22009" y="536381"/>
                    <a:pt x="25616" y="477644"/>
                    <a:pt x="58954" y="441131"/>
                  </a:cubicBezTo>
                  <a:close/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</p:grp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A9BE544-728E-42EE-B202-94B4CFECBFA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29" y="230819"/>
            <a:ext cx="1353914" cy="763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045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4" descr="S:\BOX\MEDICAL BUSINESS\ЛИЧНЫЕ ПАПКИ СОТРУДНИКОВ\Pronina\Work\МЕРОПРИЯТИЯ 2013-2017\Дагомыс\Untitle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19" y="6624828"/>
            <a:ext cx="12000752" cy="223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6">
            <a:extLst>
              <a:ext uri="{FF2B5EF4-FFF2-40B4-BE49-F238E27FC236}">
                <a16:creationId xmlns:a16="http://schemas.microsoft.com/office/drawing/2014/main" id="{FC768FE1-B018-4D98-98B1-B9801A1DCC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0272" y="39022"/>
            <a:ext cx="898965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en-US" sz="2800" b="1" dirty="0">
                <a:solidFill>
                  <a:srgbClr val="FFFFFF"/>
                </a:solidFill>
                <a:latin typeface="Helvetica Neue"/>
              </a:rPr>
              <a:t>Эзофагогастродуоденоскопия + эндосоноскопия</a:t>
            </a:r>
            <a:endParaRPr lang="en-US" altLang="en-US" sz="3600" b="1" dirty="0">
              <a:solidFill>
                <a:srgbClr val="FFFFFF"/>
              </a:solidFill>
              <a:latin typeface="Helvetica Neue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7464315-148B-4F5E-A212-C8800A41629B}"/>
              </a:ext>
            </a:extLst>
          </p:cNvPr>
          <p:cNvSpPr txBox="1"/>
          <p:nvPr/>
        </p:nvSpPr>
        <p:spPr>
          <a:xfrm>
            <a:off x="4218215" y="29391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endParaRPr lang="ru-RU" dirty="0">
              <a:solidFill>
                <a:srgbClr val="000028"/>
              </a:solidFill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7764E9CC-2140-4C9C-A710-F593418EB11D}"/>
              </a:ext>
            </a:extLst>
          </p:cNvPr>
          <p:cNvSpPr/>
          <p:nvPr/>
        </p:nvSpPr>
        <p:spPr>
          <a:xfrm>
            <a:off x="1571959" y="3127080"/>
            <a:ext cx="333182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altLang="en-US" sz="2400" b="1" dirty="0">
                <a:solidFill>
                  <a:srgbClr val="FFFFFF"/>
                </a:solidFill>
                <a:latin typeface="Helvetica Neue"/>
              </a:rPr>
              <a:t>Внутрипротоковая папиллярная </a:t>
            </a:r>
          </a:p>
          <a:p>
            <a:pPr>
              <a:defRPr/>
            </a:pPr>
            <a:r>
              <a:rPr lang="ru-RU" altLang="en-US" sz="2400" b="1" dirty="0">
                <a:solidFill>
                  <a:srgbClr val="FFFFFF"/>
                </a:solidFill>
                <a:latin typeface="Helvetica Neue"/>
              </a:rPr>
              <a:t>муцинозная </a:t>
            </a:r>
          </a:p>
          <a:p>
            <a:pPr>
              <a:defRPr/>
            </a:pPr>
            <a:r>
              <a:rPr lang="ru-RU" altLang="en-US" sz="2400" b="1" dirty="0">
                <a:solidFill>
                  <a:srgbClr val="FFFFFF"/>
                </a:solidFill>
                <a:latin typeface="Helvetica Neue"/>
              </a:rPr>
              <a:t>неоплазия / </a:t>
            </a:r>
            <a:r>
              <a:rPr lang="en-US" altLang="en-US" sz="2400" b="1" dirty="0">
                <a:solidFill>
                  <a:srgbClr val="FFFFFF"/>
                </a:solidFill>
                <a:latin typeface="Helvetica Neue"/>
              </a:rPr>
              <a:t>IPMN</a:t>
            </a:r>
            <a:r>
              <a:rPr lang="ru-RU" altLang="en-US" sz="2400" b="1" dirty="0">
                <a:solidFill>
                  <a:srgbClr val="FFFFFF"/>
                </a:solidFill>
                <a:latin typeface="Helvetica Neue"/>
              </a:rPr>
              <a:t> ?, панкреатикоэктазия.  </a:t>
            </a:r>
            <a:endParaRPr lang="en-US" altLang="en-US" sz="3200" b="1" dirty="0">
              <a:solidFill>
                <a:srgbClr val="FFFFFF"/>
              </a:solidFill>
              <a:latin typeface="Helvetica Neue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06" t="29732" b="30621"/>
          <a:stretch/>
        </p:blipFill>
        <p:spPr>
          <a:xfrm>
            <a:off x="2804173" y="798026"/>
            <a:ext cx="2099612" cy="189530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/>
          <a:srcRect t="4060" r="33457" b="3372"/>
          <a:stretch/>
        </p:blipFill>
        <p:spPr>
          <a:xfrm>
            <a:off x="4789986" y="563489"/>
            <a:ext cx="5811510" cy="6061338"/>
          </a:xfrm>
          <a:prstGeom prst="rect">
            <a:avLst/>
          </a:prstGeom>
        </p:spPr>
      </p:pic>
      <p:sp>
        <p:nvSpPr>
          <p:cNvPr id="9" name="Прямоугольник 14">
            <a:extLst>
              <a:ext uri="{FF2B5EF4-FFF2-40B4-BE49-F238E27FC236}">
                <a16:creationId xmlns:a16="http://schemas.microsoft.com/office/drawing/2014/main" id="{7764E9CC-2140-4C9C-A710-F593418EB11D}"/>
              </a:ext>
            </a:extLst>
          </p:cNvPr>
          <p:cNvSpPr/>
          <p:nvPr/>
        </p:nvSpPr>
        <p:spPr>
          <a:xfrm>
            <a:off x="4843148" y="6111031"/>
            <a:ext cx="1849620" cy="46166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altLang="en-US" sz="2400" b="1" dirty="0">
                <a:solidFill>
                  <a:srgbClr val="FFFFFF"/>
                </a:solidFill>
                <a:latin typeface="Helvetica Neue"/>
              </a:rPr>
              <a:t>Видео №1</a:t>
            </a:r>
            <a:endParaRPr lang="en-US" altLang="en-US" sz="3200" b="1" dirty="0">
              <a:solidFill>
                <a:srgbClr val="FFFFFF"/>
              </a:solidFill>
              <a:latin typeface="Helvetica Neue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3F9012A-7D1D-4391-A6EA-266DFE37157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29" y="230819"/>
            <a:ext cx="1353914" cy="763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9529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4" descr="S:\BOX\MEDICAL BUSINESS\ЛИЧНЫЕ ПАПКИ СОТРУДНИКОВ\Pronina\Work\МЕРОПРИЯТИЯ 2013-2017\Дагомыс\Untitle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19" y="6624828"/>
            <a:ext cx="12060516" cy="223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6">
            <a:extLst>
              <a:ext uri="{FF2B5EF4-FFF2-40B4-BE49-F238E27FC236}">
                <a16:creationId xmlns:a16="http://schemas.microsoft.com/office/drawing/2014/main" id="{DEB97648-5088-476F-A82F-603665E7BD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0272" y="39023"/>
            <a:ext cx="898965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en-US" sz="2400" b="1" dirty="0">
                <a:solidFill>
                  <a:srgbClr val="FFFFFF"/>
                </a:solidFill>
                <a:latin typeface="Helvetica Neue"/>
              </a:rPr>
              <a:t>ЭРХПГ, панкреатикоскопия, внутрипротоковая биопсия под визуальным контролем</a:t>
            </a:r>
            <a:endParaRPr lang="en-US" altLang="en-US" sz="3200" b="1" dirty="0">
              <a:solidFill>
                <a:srgbClr val="FFFFFF"/>
              </a:solidFill>
              <a:latin typeface="Helvetica Neue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25" t="5106" r="18293" b="3410"/>
          <a:stretch/>
        </p:blipFill>
        <p:spPr>
          <a:xfrm>
            <a:off x="5098474" y="881146"/>
            <a:ext cx="5437021" cy="5697998"/>
          </a:xfrm>
          <a:prstGeom prst="rect">
            <a:avLst/>
          </a:prstGeom>
        </p:spPr>
      </p:pic>
      <p:sp>
        <p:nvSpPr>
          <p:cNvPr id="8" name="Прямоугольник 14">
            <a:extLst>
              <a:ext uri="{FF2B5EF4-FFF2-40B4-BE49-F238E27FC236}">
                <a16:creationId xmlns:a16="http://schemas.microsoft.com/office/drawing/2014/main" id="{7764E9CC-2140-4C9C-A710-F593418EB11D}"/>
              </a:ext>
            </a:extLst>
          </p:cNvPr>
          <p:cNvSpPr/>
          <p:nvPr/>
        </p:nvSpPr>
        <p:spPr>
          <a:xfrm>
            <a:off x="5150719" y="6135972"/>
            <a:ext cx="1849620" cy="46166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altLang="en-US" sz="2400" b="1" dirty="0">
                <a:solidFill>
                  <a:srgbClr val="FFFFFF"/>
                </a:solidFill>
                <a:latin typeface="Helvetica Neue"/>
              </a:rPr>
              <a:t>Видео №2</a:t>
            </a:r>
            <a:endParaRPr lang="en-US" altLang="en-US" sz="3200" b="1" dirty="0">
              <a:solidFill>
                <a:srgbClr val="FFFFFF"/>
              </a:solidFill>
              <a:latin typeface="Helvetica Neue"/>
            </a:endParaRPr>
          </a:p>
        </p:txBody>
      </p:sp>
      <p:sp>
        <p:nvSpPr>
          <p:cNvPr id="9" name="Прямоугольник 14">
            <a:extLst>
              <a:ext uri="{FF2B5EF4-FFF2-40B4-BE49-F238E27FC236}">
                <a16:creationId xmlns:a16="http://schemas.microsoft.com/office/drawing/2014/main" id="{7764E9CC-2140-4C9C-A710-F593418EB11D}"/>
              </a:ext>
            </a:extLst>
          </p:cNvPr>
          <p:cNvSpPr/>
          <p:nvPr/>
        </p:nvSpPr>
        <p:spPr>
          <a:xfrm>
            <a:off x="2181382" y="5104699"/>
            <a:ext cx="26593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altLang="en-US" sz="2400" b="1" dirty="0">
                <a:solidFill>
                  <a:srgbClr val="FFFFFF"/>
                </a:solidFill>
                <a:latin typeface="Helvetica Neue"/>
              </a:rPr>
              <a:t>Дуоденоскопия</a:t>
            </a:r>
            <a:endParaRPr lang="en-US" altLang="en-US" sz="3200" b="1" dirty="0">
              <a:solidFill>
                <a:srgbClr val="FFFFFF"/>
              </a:solidFill>
              <a:latin typeface="Helvetica Neue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B3C5BF0-14CE-4316-8BED-E9FAD58B2C1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29" y="230819"/>
            <a:ext cx="1353914" cy="763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7563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S:\BOX\MEDICAL BUSINESS\ЛИЧНЫЕ ПАПКИ СОТРУДНИКОВ\Pronina\Work\МЕРОПРИЯТИЯ 2013-2017\Дагомыс\Untitle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41" y="6599265"/>
            <a:ext cx="12036612" cy="223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Прямоугольник 3"/>
          <p:cNvSpPr>
            <a:spLocks noChangeArrowheads="1"/>
          </p:cNvSpPr>
          <p:nvPr/>
        </p:nvSpPr>
        <p:spPr bwMode="auto">
          <a:xfrm>
            <a:off x="1576388" y="86359"/>
            <a:ext cx="890335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800" b="1" dirty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Гистологическое заключение </a:t>
            </a:r>
            <a:endParaRPr lang="ru-RU" altLang="ru-RU" sz="2800" dirty="0">
              <a:solidFill>
                <a:srgbClr val="FFFFFF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CE6204C-44BC-4E3D-9C64-564846FE36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036" y="684316"/>
            <a:ext cx="5944536" cy="5816237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9519447-C17C-454E-8D33-82E79A7361E1}"/>
              </a:ext>
            </a:extLst>
          </p:cNvPr>
          <p:cNvSpPr/>
          <p:nvPr/>
        </p:nvSpPr>
        <p:spPr>
          <a:xfrm>
            <a:off x="1576389" y="1800927"/>
            <a:ext cx="310364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dirty="0" err="1">
                <a:solidFill>
                  <a:srgbClr val="FFFFFF"/>
                </a:solidFill>
                <a:latin typeface="Helvetica Neue"/>
              </a:rPr>
              <a:t>интрадуктальная</a:t>
            </a:r>
            <a:r>
              <a:rPr lang="ru-RU" sz="2400" dirty="0">
                <a:solidFill>
                  <a:srgbClr val="FFFFFF"/>
                </a:solidFill>
                <a:latin typeface="Helvetica Neue"/>
              </a:rPr>
              <a:t> </a:t>
            </a:r>
          </a:p>
          <a:p>
            <a:pPr>
              <a:defRPr/>
            </a:pPr>
            <a:r>
              <a:rPr lang="ru-RU" sz="2400" dirty="0">
                <a:solidFill>
                  <a:srgbClr val="FFFFFF"/>
                </a:solidFill>
                <a:latin typeface="Helvetica Neue"/>
              </a:rPr>
              <a:t>папиллярная </a:t>
            </a:r>
          </a:p>
          <a:p>
            <a:pPr>
              <a:defRPr/>
            </a:pPr>
            <a:r>
              <a:rPr lang="ru-RU" sz="2400" dirty="0">
                <a:solidFill>
                  <a:srgbClr val="FFFFFF"/>
                </a:solidFill>
                <a:latin typeface="Helvetica Neue"/>
              </a:rPr>
              <a:t>муцинозная опухоль</a:t>
            </a:r>
          </a:p>
          <a:p>
            <a:pPr>
              <a:defRPr/>
            </a:pPr>
            <a:r>
              <a:rPr lang="ru-RU" sz="2400" dirty="0">
                <a:solidFill>
                  <a:srgbClr val="FFFFFF"/>
                </a:solidFill>
                <a:latin typeface="Helvetica Neue"/>
              </a:rPr>
              <a:t>поджелудочной </a:t>
            </a:r>
          </a:p>
          <a:p>
            <a:pPr>
              <a:defRPr/>
            </a:pPr>
            <a:r>
              <a:rPr lang="ru-RU" sz="2400" dirty="0">
                <a:solidFill>
                  <a:srgbClr val="FFFFFF"/>
                </a:solidFill>
                <a:latin typeface="Helvetica Neue"/>
              </a:rPr>
              <a:t>железы с признаками</a:t>
            </a:r>
          </a:p>
          <a:p>
            <a:pPr>
              <a:defRPr/>
            </a:pPr>
            <a:r>
              <a:rPr lang="ru-RU" sz="2400" dirty="0">
                <a:solidFill>
                  <a:srgbClr val="FFFFFF"/>
                </a:solidFill>
                <a:latin typeface="Helvetica Neue"/>
              </a:rPr>
              <a:t>дисплазии эпителия</a:t>
            </a:r>
          </a:p>
          <a:p>
            <a:pPr>
              <a:defRPr/>
            </a:pPr>
            <a:r>
              <a:rPr lang="ru-RU" sz="2400" dirty="0">
                <a:solidFill>
                  <a:srgbClr val="FFFFFF"/>
                </a:solidFill>
                <a:latin typeface="Helvetica Neue"/>
              </a:rPr>
              <a:t>низкой степени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7810B08-649A-4738-AECE-E6541A7818F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29" y="230819"/>
            <a:ext cx="1353914" cy="763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0506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4" descr="S:\BOX\MEDICAL BUSINESS\ЛИЧНЫЕ ПАПКИ СОТРУДНИКОВ\Pronina\Work\МЕРОПРИЯТИЯ 2013-2017\Дагомыс\Untitle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19" y="6624828"/>
            <a:ext cx="12006728" cy="223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6">
            <a:extLst>
              <a:ext uri="{FF2B5EF4-FFF2-40B4-BE49-F238E27FC236}">
                <a16:creationId xmlns:a16="http://schemas.microsoft.com/office/drawing/2014/main" id="{FC768FE1-B018-4D98-98B1-B9801A1DCC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0326" y="61962"/>
            <a:ext cx="886332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en-US" sz="2400" dirty="0">
                <a:solidFill>
                  <a:srgbClr val="FFFFFF"/>
                </a:solidFill>
                <a:latin typeface="Helvetica Neue"/>
              </a:rPr>
              <a:t>Лечение пациента в соответствии с данными обследования</a:t>
            </a:r>
            <a:endParaRPr lang="en-US" altLang="en-US" sz="2400" dirty="0">
              <a:solidFill>
                <a:srgbClr val="FFFFFF"/>
              </a:solidFill>
              <a:latin typeface="Helvetica Neue"/>
            </a:endParaRPr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DF86718A-1795-409E-B610-1962AB1F328B}"/>
              </a:ext>
            </a:extLst>
          </p:cNvPr>
          <p:cNvGrpSpPr/>
          <p:nvPr/>
        </p:nvGrpSpPr>
        <p:grpSpPr>
          <a:xfrm>
            <a:off x="1676446" y="865291"/>
            <a:ext cx="8825099" cy="4784668"/>
            <a:chOff x="152445" y="865291"/>
            <a:chExt cx="8825099" cy="4784668"/>
          </a:xfrm>
        </p:grpSpPr>
        <p:grpSp>
          <p:nvGrpSpPr>
            <p:cNvPr id="14" name="Группа 13">
              <a:extLst>
                <a:ext uri="{FF2B5EF4-FFF2-40B4-BE49-F238E27FC236}">
                  <a16:creationId xmlns:a16="http://schemas.microsoft.com/office/drawing/2014/main" id="{5B73F2D6-AF72-43C3-A97C-5A9196B27F15}"/>
                </a:ext>
              </a:extLst>
            </p:cNvPr>
            <p:cNvGrpSpPr/>
            <p:nvPr/>
          </p:nvGrpSpPr>
          <p:grpSpPr>
            <a:xfrm>
              <a:off x="152445" y="865291"/>
              <a:ext cx="8811088" cy="3964946"/>
              <a:chOff x="152445" y="865291"/>
              <a:chExt cx="8811088" cy="3964946"/>
            </a:xfrm>
          </p:grpSpPr>
          <p:sp>
            <p:nvSpPr>
              <p:cNvPr id="3" name="Прямоугольник 2">
                <a:extLst>
                  <a:ext uri="{FF2B5EF4-FFF2-40B4-BE49-F238E27FC236}">
                    <a16:creationId xmlns:a16="http://schemas.microsoft.com/office/drawing/2014/main" id="{57898F66-3A45-4781-AA06-06F31D297E45}"/>
                  </a:ext>
                </a:extLst>
              </p:cNvPr>
              <p:cNvSpPr/>
              <p:nvPr/>
            </p:nvSpPr>
            <p:spPr>
              <a:xfrm>
                <a:off x="157598" y="865291"/>
                <a:ext cx="4444231" cy="1200329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altLang="en-US" sz="2400" dirty="0">
                    <a:solidFill>
                      <a:srgbClr val="FFFFFF"/>
                    </a:solidFill>
                    <a:latin typeface="Helvetica Neue"/>
                  </a:rPr>
                  <a:t>прогрессирование </a:t>
                </a:r>
              </a:p>
              <a:p>
                <a:pPr algn="ctr">
                  <a:defRPr/>
                </a:pPr>
                <a:r>
                  <a:rPr lang="ru-RU" altLang="en-US" sz="2400" dirty="0">
                    <a:solidFill>
                      <a:srgbClr val="FFFFFF"/>
                    </a:solidFill>
                    <a:latin typeface="Helvetica Neue"/>
                  </a:rPr>
                  <a:t>рака легкого, </a:t>
                </a:r>
              </a:p>
              <a:p>
                <a:pPr algn="ctr">
                  <a:defRPr/>
                </a:pPr>
                <a:r>
                  <a:rPr lang="ru-RU" altLang="en-US" sz="2400" dirty="0" err="1">
                    <a:solidFill>
                      <a:srgbClr val="FFFFFF"/>
                    </a:solidFill>
                    <a:latin typeface="Helvetica Neue"/>
                  </a:rPr>
                  <a:t>мтс</a:t>
                </a:r>
                <a:r>
                  <a:rPr lang="ru-RU" altLang="en-US" sz="2400" dirty="0">
                    <a:solidFill>
                      <a:srgbClr val="FFFFFF"/>
                    </a:solidFill>
                    <a:latin typeface="Helvetica Neue"/>
                  </a:rPr>
                  <a:t> поражение плевры </a:t>
                </a:r>
                <a:endParaRPr lang="en-US" altLang="en-US" sz="3200" dirty="0">
                  <a:solidFill>
                    <a:srgbClr val="FFFFFF"/>
                  </a:solidFill>
                  <a:latin typeface="Helvetica Neue"/>
                </a:endParaRPr>
              </a:p>
            </p:txBody>
          </p:sp>
          <p:sp>
            <p:nvSpPr>
              <p:cNvPr id="7" name="Прямоугольник 6">
                <a:extLst>
                  <a:ext uri="{FF2B5EF4-FFF2-40B4-BE49-F238E27FC236}">
                    <a16:creationId xmlns:a16="http://schemas.microsoft.com/office/drawing/2014/main" id="{D1446DE2-D9F1-4A44-8DDD-5B002C019DB4}"/>
                  </a:ext>
                </a:extLst>
              </p:cNvPr>
              <p:cNvSpPr/>
              <p:nvPr/>
            </p:nvSpPr>
            <p:spPr>
              <a:xfrm>
                <a:off x="4756760" y="865291"/>
                <a:ext cx="4180655" cy="830997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altLang="en-US" sz="2400" dirty="0">
                    <a:solidFill>
                      <a:srgbClr val="FFFFFF"/>
                    </a:solidFill>
                    <a:latin typeface="Helvetica Neue"/>
                  </a:rPr>
                  <a:t>образование головки поджелудочной железы</a:t>
                </a:r>
              </a:p>
            </p:txBody>
          </p:sp>
          <p:sp>
            <p:nvSpPr>
              <p:cNvPr id="9" name="Прямоугольник 8">
                <a:extLst>
                  <a:ext uri="{FF2B5EF4-FFF2-40B4-BE49-F238E27FC236}">
                    <a16:creationId xmlns:a16="http://schemas.microsoft.com/office/drawing/2014/main" id="{00C708D4-D1BC-424D-9F07-263E40BB01ED}"/>
                  </a:ext>
                </a:extLst>
              </p:cNvPr>
              <p:cNvSpPr/>
              <p:nvPr/>
            </p:nvSpPr>
            <p:spPr>
              <a:xfrm>
                <a:off x="4756759" y="1969959"/>
                <a:ext cx="4180655" cy="461665"/>
              </a:xfrm>
              <a:prstGeom prst="rect">
                <a:avLst/>
              </a:prstGeom>
              <a:ln w="41275">
                <a:solidFill>
                  <a:srgbClr val="0000FF"/>
                </a:solidFill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en-US" altLang="en-US" sz="2400" dirty="0">
                    <a:solidFill>
                      <a:srgbClr val="FFFFFF"/>
                    </a:solidFill>
                    <a:latin typeface="Helvetica Neue"/>
                  </a:rPr>
                  <a:t>IPMN</a:t>
                </a:r>
                <a:endParaRPr lang="ru-RU" altLang="en-US" sz="2400" dirty="0">
                  <a:solidFill>
                    <a:srgbClr val="FFFFFF"/>
                  </a:solidFill>
                  <a:latin typeface="Helvetica Neue"/>
                </a:endParaRPr>
              </a:p>
            </p:txBody>
          </p:sp>
          <p:cxnSp>
            <p:nvCxnSpPr>
              <p:cNvPr id="34" name="Прямая соединительная линия 33">
                <a:extLst>
                  <a:ext uri="{FF2B5EF4-FFF2-40B4-BE49-F238E27FC236}">
                    <a16:creationId xmlns:a16="http://schemas.microsoft.com/office/drawing/2014/main" id="{7DD1E18E-D729-4AEB-B1CE-676BF99B239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853474" y="1698250"/>
                <a:ext cx="0" cy="271709"/>
              </a:xfrm>
              <a:prstGeom prst="line">
                <a:avLst/>
              </a:prstGeom>
              <a:ln w="222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Прямоугольник 16">
                <a:extLst>
                  <a:ext uri="{FF2B5EF4-FFF2-40B4-BE49-F238E27FC236}">
                    <a16:creationId xmlns:a16="http://schemas.microsoft.com/office/drawing/2014/main" id="{6A2C5EE9-A698-4AD1-BB56-E0FAD96B54D6}"/>
                  </a:ext>
                </a:extLst>
              </p:cNvPr>
              <p:cNvSpPr/>
              <p:nvPr/>
            </p:nvSpPr>
            <p:spPr>
              <a:xfrm>
                <a:off x="152445" y="4025956"/>
                <a:ext cx="8811088" cy="461665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altLang="en-US" sz="2400" dirty="0">
                    <a:solidFill>
                      <a:srgbClr val="FFFFFF"/>
                    </a:solidFill>
                    <a:latin typeface="Helvetica Neue"/>
                  </a:rPr>
                  <a:t>общебольничный консилиум</a:t>
                </a:r>
              </a:p>
            </p:txBody>
          </p:sp>
          <p:cxnSp>
            <p:nvCxnSpPr>
              <p:cNvPr id="20" name="Прямая соединительная линия 19">
                <a:extLst>
                  <a:ext uri="{FF2B5EF4-FFF2-40B4-BE49-F238E27FC236}">
                    <a16:creationId xmlns:a16="http://schemas.microsoft.com/office/drawing/2014/main" id="{6301D132-E413-4E75-B1C7-0459C64A4F7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753220" y="3623695"/>
                <a:ext cx="3540" cy="405024"/>
              </a:xfrm>
              <a:prstGeom prst="line">
                <a:avLst/>
              </a:prstGeom>
              <a:ln w="41275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Прямая соединительная линия 22">
                <a:extLst>
                  <a:ext uri="{FF2B5EF4-FFF2-40B4-BE49-F238E27FC236}">
                    <a16:creationId xmlns:a16="http://schemas.microsoft.com/office/drawing/2014/main" id="{A59AF835-D682-42D1-84A4-BC1F9F5F132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292979" y="4489347"/>
                <a:ext cx="3539" cy="336898"/>
              </a:xfrm>
              <a:prstGeom prst="line">
                <a:avLst/>
              </a:prstGeom>
              <a:ln w="41275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Прямая соединительная линия 23">
                <a:extLst>
                  <a:ext uri="{FF2B5EF4-FFF2-40B4-BE49-F238E27FC236}">
                    <a16:creationId xmlns:a16="http://schemas.microsoft.com/office/drawing/2014/main" id="{A1FECAE7-C130-4BBA-B415-6FC2A1C1F7E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877059" y="4493339"/>
                <a:ext cx="3539" cy="336898"/>
              </a:xfrm>
              <a:prstGeom prst="line">
                <a:avLst/>
              </a:prstGeom>
              <a:ln w="41275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Прямая соединительная линия 24">
                <a:extLst>
                  <a:ext uri="{FF2B5EF4-FFF2-40B4-BE49-F238E27FC236}">
                    <a16:creationId xmlns:a16="http://schemas.microsoft.com/office/drawing/2014/main" id="{755D5B24-E643-4760-8E1D-DB910A1367F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285479" y="2065620"/>
                <a:ext cx="7500" cy="1099981"/>
              </a:xfrm>
              <a:prstGeom prst="line">
                <a:avLst/>
              </a:prstGeom>
              <a:ln w="41275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Прямая соединительная линия 25">
                <a:extLst>
                  <a:ext uri="{FF2B5EF4-FFF2-40B4-BE49-F238E27FC236}">
                    <a16:creationId xmlns:a16="http://schemas.microsoft.com/office/drawing/2014/main" id="{A8DC7293-AA30-49BD-AF76-263CCB77F9B1}"/>
                  </a:ext>
                </a:extLst>
              </p:cNvPr>
              <p:cNvCxnSpPr>
                <a:cxnSpLocks/>
                <a:stCxn id="9" idx="2"/>
              </p:cNvCxnSpPr>
              <p:nvPr/>
            </p:nvCxnSpPr>
            <p:spPr>
              <a:xfrm flipH="1">
                <a:off x="6845823" y="2431624"/>
                <a:ext cx="1264" cy="748078"/>
              </a:xfrm>
              <a:prstGeom prst="line">
                <a:avLst/>
              </a:prstGeom>
              <a:ln w="41275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Прямоугольник 27">
                <a:extLst>
                  <a:ext uri="{FF2B5EF4-FFF2-40B4-BE49-F238E27FC236}">
                    <a16:creationId xmlns:a16="http://schemas.microsoft.com/office/drawing/2014/main" id="{4FB81B35-798A-4847-8725-F111ED9FF5DD}"/>
                  </a:ext>
                </a:extLst>
              </p:cNvPr>
              <p:cNvSpPr/>
              <p:nvPr/>
            </p:nvSpPr>
            <p:spPr>
              <a:xfrm>
                <a:off x="152445" y="3174147"/>
                <a:ext cx="8811088" cy="461665"/>
              </a:xfrm>
              <a:prstGeom prst="rect">
                <a:avLst/>
              </a:prstGeom>
              <a:ln w="41275">
                <a:solidFill>
                  <a:srgbClr val="0000FF"/>
                </a:solidFill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altLang="en-US" sz="2400" dirty="0">
                    <a:solidFill>
                      <a:srgbClr val="FFFFFF"/>
                    </a:solidFill>
                    <a:latin typeface="Helvetica Neue"/>
                  </a:rPr>
                  <a:t>морфологическое подтверждение</a:t>
                </a:r>
              </a:p>
            </p:txBody>
          </p:sp>
        </p:grpSp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F63D61EB-9516-4602-A2EC-7CCF0B2A5C2C}"/>
                </a:ext>
              </a:extLst>
            </p:cNvPr>
            <p:cNvSpPr/>
            <p:nvPr/>
          </p:nvSpPr>
          <p:spPr>
            <a:xfrm>
              <a:off x="166456" y="4818962"/>
              <a:ext cx="8811088" cy="830997"/>
            </a:xfrm>
            <a:prstGeom prst="rect">
              <a:avLst/>
            </a:prstGeom>
            <a:ln w="41275">
              <a:solidFill>
                <a:srgbClr val="0000FF"/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altLang="en-US" sz="2400" dirty="0">
                  <a:solidFill>
                    <a:srgbClr val="FFFFFF"/>
                  </a:solidFill>
                  <a:latin typeface="Helvetica Neue"/>
                </a:rPr>
                <a:t>химиолучевое лечение, </a:t>
              </a:r>
            </a:p>
            <a:p>
              <a:pPr algn="ctr">
                <a:defRPr/>
              </a:pPr>
              <a:r>
                <a:rPr lang="ru-RU" altLang="en-US" sz="2400" dirty="0">
                  <a:solidFill>
                    <a:srgbClr val="FFFFFF"/>
                  </a:solidFill>
                  <a:latin typeface="Helvetica Neue"/>
                </a:rPr>
                <a:t>стентирование главного панкреатического протока </a:t>
              </a:r>
            </a:p>
          </p:txBody>
        </p:sp>
      </p:grp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4F3542A3-1370-48C8-8B63-FCE0FEA3653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29" y="230819"/>
            <a:ext cx="1353914" cy="763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7371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4" descr="S:\BOX\MEDICAL BUSINESS\ЛИЧНЫЕ ПАПКИ СОТРУДНИКОВ\Pronina\Work\МЕРОПРИЯТИЯ 2013-2017\Дагомыс\Untitle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82" y="6624828"/>
            <a:ext cx="11911105" cy="223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6">
            <a:extLst>
              <a:ext uri="{FF2B5EF4-FFF2-40B4-BE49-F238E27FC236}">
                <a16:creationId xmlns:a16="http://schemas.microsoft.com/office/drawing/2014/main" id="{DEB97648-5088-476F-A82F-603665E7BD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0272" y="39023"/>
            <a:ext cx="89896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en-US" sz="2400" b="1" dirty="0">
                <a:solidFill>
                  <a:srgbClr val="FFFFFF"/>
                </a:solidFill>
                <a:latin typeface="Helvetica Neue"/>
              </a:rPr>
              <a:t>Стентирование ГПП</a:t>
            </a:r>
            <a:endParaRPr lang="en-US" altLang="en-US" sz="3200" b="1" dirty="0">
              <a:solidFill>
                <a:srgbClr val="FFFFFF"/>
              </a:solidFill>
              <a:latin typeface="Helvetica Neue"/>
            </a:endParaRPr>
          </a:p>
        </p:txBody>
      </p:sp>
      <p:sp>
        <p:nvSpPr>
          <p:cNvPr id="8" name="Прямоугольник 14">
            <a:extLst>
              <a:ext uri="{FF2B5EF4-FFF2-40B4-BE49-F238E27FC236}">
                <a16:creationId xmlns:a16="http://schemas.microsoft.com/office/drawing/2014/main" id="{7764E9CC-2140-4C9C-A710-F593418EB11D}"/>
              </a:ext>
            </a:extLst>
          </p:cNvPr>
          <p:cNvSpPr/>
          <p:nvPr/>
        </p:nvSpPr>
        <p:spPr>
          <a:xfrm>
            <a:off x="7602970" y="3259773"/>
            <a:ext cx="1849620" cy="46166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altLang="en-US" sz="2400" b="1" dirty="0">
                <a:solidFill>
                  <a:srgbClr val="FFFFFF"/>
                </a:solidFill>
                <a:latin typeface="Helvetica Neue"/>
              </a:rPr>
              <a:t>Видео №3</a:t>
            </a:r>
            <a:endParaRPr lang="en-US" altLang="en-US" sz="3200" b="1" dirty="0">
              <a:solidFill>
                <a:srgbClr val="FFFFFF"/>
              </a:solidFill>
              <a:latin typeface="Helvetica Neue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FBD7584-E69B-47AE-B899-FBB162A1D3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29" y="230819"/>
            <a:ext cx="1353914" cy="763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8932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4" descr="S:\BOX\MEDICAL BUSINESS\ЛИЧНЫЕ ПАПКИ СОТРУДНИКОВ\Pronina\Work\МЕРОПРИЯТИЯ 2013-2017\Дагомыс\Untitle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506" y="6624828"/>
            <a:ext cx="11929035" cy="223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6">
            <a:extLst>
              <a:ext uri="{FF2B5EF4-FFF2-40B4-BE49-F238E27FC236}">
                <a16:creationId xmlns:a16="http://schemas.microsoft.com/office/drawing/2014/main" id="{DEB97648-5088-476F-A82F-603665E7BD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0272" y="521161"/>
            <a:ext cx="898965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en-US" sz="2400" b="1" dirty="0">
                <a:solidFill>
                  <a:srgbClr val="FFFFFF"/>
                </a:solidFill>
                <a:latin typeface="Helvetica Neue"/>
              </a:rPr>
              <a:t>Катамнез пациента</a:t>
            </a:r>
          </a:p>
          <a:p>
            <a:pPr algn="ctr" eaLnBrk="1" hangingPunct="1">
              <a:defRPr/>
            </a:pPr>
            <a:r>
              <a:rPr lang="ru-RU" altLang="en-US" sz="2400" b="1" dirty="0">
                <a:solidFill>
                  <a:srgbClr val="FFFFFF"/>
                </a:solidFill>
                <a:latin typeface="Helvetica Neue"/>
              </a:rPr>
              <a:t>Непосредственный, ближайший и отдалённый послеоперационный период</a:t>
            </a:r>
            <a:endParaRPr lang="en-US" altLang="en-US" sz="3200" b="1" dirty="0">
              <a:solidFill>
                <a:srgbClr val="FFFFFF"/>
              </a:solidFill>
              <a:latin typeface="Helvetica Neue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35604FB-DC94-4E5E-82F1-4A57A612FA8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29" y="230819"/>
            <a:ext cx="1353914" cy="763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4489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1" name="Picture 4" descr="S:\BOX\MEDICAL BUSINESS\ЛИЧНЫЕ ПАПКИ СОТРУДНИКОВ\Pronina\Work\МЕРОПРИЯТИЯ 2013-2017\Дагомыс\Untitle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507" y="6571288"/>
            <a:ext cx="11875246" cy="223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585037" y="69887"/>
            <a:ext cx="9037636" cy="5857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Заключение</a:t>
            </a:r>
            <a:endParaRPr lang="en-US" sz="32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eue"/>
            </a:endParaRPr>
          </a:p>
        </p:txBody>
      </p:sp>
      <p:sp>
        <p:nvSpPr>
          <p:cNvPr id="9220" name="Прямоугольник 5"/>
          <p:cNvSpPr>
            <a:spLocks noChangeArrowheads="1"/>
          </p:cNvSpPr>
          <p:nvPr/>
        </p:nvSpPr>
        <p:spPr bwMode="auto">
          <a:xfrm>
            <a:off x="1159435" y="692250"/>
            <a:ext cx="10476753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askerville Old Face" pitchFamily="18" charset="0"/>
                <a:cs typeface="Arial" pitchFamily="34" charset="0"/>
              </a:defRPr>
            </a:lvl9pPr>
          </a:lstStyle>
          <a:p>
            <a:pPr eaLnBrk="1" hangingPunct="1">
              <a:buFont typeface="Wingdings" pitchFamily="2" charset="2"/>
              <a:buChar char="§"/>
              <a:defRPr/>
            </a:pPr>
            <a:r>
              <a:rPr lang="ru-RU" altLang="en-US" sz="2800" dirty="0">
                <a:solidFill>
                  <a:srgbClr val="FFC000"/>
                </a:solidFill>
                <a:latin typeface="Helvetica Neue"/>
              </a:rPr>
              <a:t> коллегиальный межбольничный подход </a:t>
            </a:r>
          </a:p>
          <a:p>
            <a:pPr eaLnBrk="1" hangingPunct="1">
              <a:defRPr/>
            </a:pPr>
            <a:r>
              <a:rPr lang="ru-RU" altLang="en-US" sz="2800" dirty="0">
                <a:solidFill>
                  <a:srgbClr val="FFC000"/>
                </a:solidFill>
                <a:latin typeface="Helvetica Neue"/>
              </a:rPr>
              <a:t>   при обследовании пациента</a:t>
            </a:r>
          </a:p>
          <a:p>
            <a:pPr eaLnBrk="1" hangingPunct="1">
              <a:buFont typeface="Wingdings" pitchFamily="2" charset="2"/>
              <a:buChar char="§"/>
              <a:defRPr/>
            </a:pPr>
            <a:r>
              <a:rPr lang="ru-RU" altLang="en-US" sz="2800" dirty="0">
                <a:solidFill>
                  <a:srgbClr val="FFC000"/>
                </a:solidFill>
                <a:latin typeface="Helvetica Neue"/>
              </a:rPr>
              <a:t> сочетание современных эндоскопических</a:t>
            </a:r>
          </a:p>
          <a:p>
            <a:pPr eaLnBrk="1" hangingPunct="1">
              <a:defRPr/>
            </a:pPr>
            <a:r>
              <a:rPr lang="ru-RU" altLang="en-US" sz="2800" dirty="0">
                <a:solidFill>
                  <a:srgbClr val="FFC000"/>
                </a:solidFill>
                <a:latin typeface="Helvetica Neue"/>
              </a:rPr>
              <a:t>   методов уточняющей диагностики:</a:t>
            </a:r>
          </a:p>
          <a:p>
            <a:pPr eaLnBrk="1" hangingPunct="1">
              <a:defRPr/>
            </a:pPr>
            <a:r>
              <a:rPr lang="ru-RU" altLang="en-US" sz="2800" dirty="0">
                <a:solidFill>
                  <a:srgbClr val="FFFFFF"/>
                </a:solidFill>
                <a:latin typeface="Helvetica Neue"/>
              </a:rPr>
              <a:t>  - </a:t>
            </a:r>
            <a:r>
              <a:rPr lang="ru-RU" altLang="en-US" sz="2800" dirty="0" err="1">
                <a:solidFill>
                  <a:srgbClr val="FFFFFF"/>
                </a:solidFill>
                <a:latin typeface="Helvetica Neue"/>
              </a:rPr>
              <a:t>эзофагогастродуоденоскопия</a:t>
            </a:r>
            <a:r>
              <a:rPr lang="ru-RU" altLang="en-US" sz="2800" dirty="0">
                <a:solidFill>
                  <a:srgbClr val="FFFFFF"/>
                </a:solidFill>
                <a:latin typeface="Helvetica Neue"/>
              </a:rPr>
              <a:t> </a:t>
            </a:r>
          </a:p>
          <a:p>
            <a:pPr eaLnBrk="1" hangingPunct="1">
              <a:defRPr/>
            </a:pPr>
            <a:r>
              <a:rPr lang="ru-RU" altLang="en-US" sz="2800" dirty="0">
                <a:solidFill>
                  <a:srgbClr val="FFFFFF"/>
                </a:solidFill>
                <a:latin typeface="Helvetica Neue"/>
              </a:rPr>
              <a:t>    высокого разрешения</a:t>
            </a:r>
          </a:p>
          <a:p>
            <a:pPr eaLnBrk="1" hangingPunct="1">
              <a:defRPr/>
            </a:pPr>
            <a:r>
              <a:rPr lang="ru-RU" altLang="en-US" sz="2800" dirty="0">
                <a:solidFill>
                  <a:srgbClr val="FFFFFF"/>
                </a:solidFill>
                <a:latin typeface="Helvetica Neue"/>
              </a:rPr>
              <a:t>  - </a:t>
            </a:r>
            <a:r>
              <a:rPr lang="ru-RU" altLang="en-US" sz="2800" dirty="0" err="1">
                <a:solidFill>
                  <a:srgbClr val="FFFFFF"/>
                </a:solidFill>
                <a:latin typeface="Helvetica Neue"/>
              </a:rPr>
              <a:t>эндосонография</a:t>
            </a:r>
            <a:r>
              <a:rPr lang="ru-RU" altLang="en-US" sz="2800" dirty="0">
                <a:solidFill>
                  <a:srgbClr val="FFFFFF"/>
                </a:solidFill>
                <a:latin typeface="Helvetica Neue"/>
              </a:rPr>
              <a:t> </a:t>
            </a:r>
            <a:r>
              <a:rPr lang="ru-RU" altLang="en-US" sz="2800" dirty="0" err="1">
                <a:solidFill>
                  <a:srgbClr val="FFFFFF"/>
                </a:solidFill>
                <a:latin typeface="Helvetica Neue"/>
              </a:rPr>
              <a:t>панкреатобилиарной</a:t>
            </a:r>
            <a:r>
              <a:rPr lang="ru-RU" altLang="en-US" sz="2800" dirty="0">
                <a:solidFill>
                  <a:srgbClr val="FFFFFF"/>
                </a:solidFill>
                <a:latin typeface="Helvetica Neue"/>
              </a:rPr>
              <a:t> зоны</a:t>
            </a:r>
          </a:p>
          <a:p>
            <a:pPr eaLnBrk="1" hangingPunct="1">
              <a:defRPr/>
            </a:pPr>
            <a:r>
              <a:rPr lang="ru-RU" altLang="en-US" sz="2800" dirty="0">
                <a:solidFill>
                  <a:srgbClr val="FFFFFF"/>
                </a:solidFill>
                <a:latin typeface="Helvetica Neue"/>
              </a:rPr>
              <a:t>  - эндоскопическое ретроградное  </a:t>
            </a:r>
          </a:p>
          <a:p>
            <a:pPr eaLnBrk="1" hangingPunct="1">
              <a:defRPr/>
            </a:pPr>
            <a:r>
              <a:rPr lang="ru-RU" altLang="en-US" sz="2800" dirty="0">
                <a:solidFill>
                  <a:srgbClr val="FFFFFF"/>
                </a:solidFill>
                <a:latin typeface="Helvetica Neue"/>
              </a:rPr>
              <a:t>    вмешательство под </a:t>
            </a:r>
            <a:r>
              <a:rPr lang="en-US" altLang="en-US" sz="2800" dirty="0" err="1">
                <a:solidFill>
                  <a:srgbClr val="FFFFFF"/>
                </a:solidFill>
                <a:latin typeface="Helvetica Neue"/>
              </a:rPr>
              <a:t>Rg</a:t>
            </a:r>
            <a:r>
              <a:rPr lang="ru-RU" altLang="en-US" sz="2800" dirty="0">
                <a:solidFill>
                  <a:srgbClr val="FFFFFF"/>
                </a:solidFill>
                <a:latin typeface="Helvetica Neue"/>
              </a:rPr>
              <a:t>-контролем</a:t>
            </a:r>
          </a:p>
          <a:p>
            <a:pPr eaLnBrk="1" hangingPunct="1">
              <a:defRPr/>
            </a:pPr>
            <a:r>
              <a:rPr lang="ru-RU" altLang="en-US" sz="2800" dirty="0">
                <a:solidFill>
                  <a:srgbClr val="FFFFFF"/>
                </a:solidFill>
                <a:latin typeface="Helvetica Neue"/>
              </a:rPr>
              <a:t>  - панкреатикоскопия с прицельной биопсией</a:t>
            </a:r>
          </a:p>
          <a:p>
            <a:pPr algn="ctr" eaLnBrk="1" hangingPunct="1">
              <a:defRPr/>
            </a:pPr>
            <a:r>
              <a:rPr lang="ru-RU" altLang="en-US" sz="2800" dirty="0">
                <a:solidFill>
                  <a:srgbClr val="FFC000"/>
                </a:solidFill>
                <a:latin typeface="Helvetica Neue"/>
              </a:rPr>
              <a:t>позволили выбрать оптимальную</a:t>
            </a:r>
          </a:p>
          <a:p>
            <a:pPr algn="ctr" eaLnBrk="1" hangingPunct="1">
              <a:defRPr/>
            </a:pPr>
            <a:r>
              <a:rPr lang="ru-RU" altLang="en-US" sz="2800" dirty="0">
                <a:solidFill>
                  <a:srgbClr val="FFC000"/>
                </a:solidFill>
                <a:latin typeface="Helvetica Neue"/>
              </a:rPr>
              <a:t> тактику лечения пациента.</a:t>
            </a:r>
            <a:endParaRPr lang="en-US" altLang="en-US" sz="2800" dirty="0">
              <a:solidFill>
                <a:srgbClr val="FFC000"/>
              </a:solidFill>
              <a:latin typeface="Helvetica Neue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E8CB60C-536C-474F-82EC-C494F271E70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29" y="230819"/>
            <a:ext cx="1353914" cy="763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6332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Тема Office">
  <a:themeElements>
    <a:clrScheme name="Другая 9">
      <a:dk1>
        <a:srgbClr val="000028"/>
      </a:dk1>
      <a:lt1>
        <a:srgbClr val="FFFFFF"/>
      </a:lt1>
      <a:dk2>
        <a:srgbClr val="E0EBFC"/>
      </a:dk2>
      <a:lt2>
        <a:srgbClr val="C8D5F8"/>
      </a:lt2>
      <a:accent1>
        <a:srgbClr val="9999FF"/>
      </a:accent1>
      <a:accent2>
        <a:srgbClr val="166BEE"/>
      </a:accent2>
      <a:accent3>
        <a:srgbClr val="A0A0FF"/>
      </a:accent3>
      <a:accent4>
        <a:srgbClr val="C8D5F8"/>
      </a:accent4>
      <a:accent5>
        <a:srgbClr val="FFFFFF"/>
      </a:accent5>
      <a:accent6>
        <a:srgbClr val="FFFFFF"/>
      </a:accent6>
      <a:hlink>
        <a:srgbClr val="3333FF"/>
      </a:hlink>
      <a:folHlink>
        <a:srgbClr val="000066"/>
      </a:folHlink>
    </a:clrScheme>
    <a:fontScheme name="Другая 1">
      <a:majorFont>
        <a:latin typeface="Baskerville Old Face"/>
        <a:ea typeface=""/>
        <a:cs typeface=""/>
      </a:majorFont>
      <a:minorFont>
        <a:latin typeface="Baskerville Old Face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Другая 9">
    <a:dk1>
      <a:srgbClr val="000028"/>
    </a:dk1>
    <a:lt1>
      <a:srgbClr val="FFFFFF"/>
    </a:lt1>
    <a:dk2>
      <a:srgbClr val="E0EBFC"/>
    </a:dk2>
    <a:lt2>
      <a:srgbClr val="C8D5F8"/>
    </a:lt2>
    <a:accent1>
      <a:srgbClr val="9999FF"/>
    </a:accent1>
    <a:accent2>
      <a:srgbClr val="166BEE"/>
    </a:accent2>
    <a:accent3>
      <a:srgbClr val="A0A0FF"/>
    </a:accent3>
    <a:accent4>
      <a:srgbClr val="C8D5F8"/>
    </a:accent4>
    <a:accent5>
      <a:srgbClr val="FFFFFF"/>
    </a:accent5>
    <a:accent6>
      <a:srgbClr val="FFFFFF"/>
    </a:accent6>
    <a:hlink>
      <a:srgbClr val="3333FF"/>
    </a:hlink>
    <a:folHlink>
      <a:srgbClr val="000066"/>
    </a:folHlink>
  </a:clrScheme>
</a:themeOverride>
</file>

<file path=ppt/theme/themeOverride2.xml><?xml version="1.0" encoding="utf-8"?>
<a:themeOverride xmlns:a="http://schemas.openxmlformats.org/drawingml/2006/main">
  <a:clrScheme name="Другая 9">
    <a:dk1>
      <a:srgbClr val="000028"/>
    </a:dk1>
    <a:lt1>
      <a:srgbClr val="FFFFFF"/>
    </a:lt1>
    <a:dk2>
      <a:srgbClr val="E0EBFC"/>
    </a:dk2>
    <a:lt2>
      <a:srgbClr val="C8D5F8"/>
    </a:lt2>
    <a:accent1>
      <a:srgbClr val="9999FF"/>
    </a:accent1>
    <a:accent2>
      <a:srgbClr val="166BEE"/>
    </a:accent2>
    <a:accent3>
      <a:srgbClr val="A0A0FF"/>
    </a:accent3>
    <a:accent4>
      <a:srgbClr val="C8D5F8"/>
    </a:accent4>
    <a:accent5>
      <a:srgbClr val="FFFFFF"/>
    </a:accent5>
    <a:accent6>
      <a:srgbClr val="FFFFFF"/>
    </a:accent6>
    <a:hlink>
      <a:srgbClr val="3333FF"/>
    </a:hlink>
    <a:folHlink>
      <a:srgbClr val="000066"/>
    </a:folHlink>
  </a:clrScheme>
</a:themeOverride>
</file>

<file path=ppt/theme/themeOverride3.xml><?xml version="1.0" encoding="utf-8"?>
<a:themeOverride xmlns:a="http://schemas.openxmlformats.org/drawingml/2006/main">
  <a:clrScheme name="Другая 9">
    <a:dk1>
      <a:srgbClr val="000028"/>
    </a:dk1>
    <a:lt1>
      <a:srgbClr val="FFFFFF"/>
    </a:lt1>
    <a:dk2>
      <a:srgbClr val="E0EBFC"/>
    </a:dk2>
    <a:lt2>
      <a:srgbClr val="C8D5F8"/>
    </a:lt2>
    <a:accent1>
      <a:srgbClr val="9999FF"/>
    </a:accent1>
    <a:accent2>
      <a:srgbClr val="166BEE"/>
    </a:accent2>
    <a:accent3>
      <a:srgbClr val="A0A0FF"/>
    </a:accent3>
    <a:accent4>
      <a:srgbClr val="C8D5F8"/>
    </a:accent4>
    <a:accent5>
      <a:srgbClr val="FFFFFF"/>
    </a:accent5>
    <a:accent6>
      <a:srgbClr val="FFFFFF"/>
    </a:accent6>
    <a:hlink>
      <a:srgbClr val="3333FF"/>
    </a:hlink>
    <a:folHlink>
      <a:srgbClr val="000066"/>
    </a:folHlink>
  </a:clrScheme>
</a:themeOverride>
</file>

<file path=ppt/theme/themeOverride4.xml><?xml version="1.0" encoding="utf-8"?>
<a:themeOverride xmlns:a="http://schemas.openxmlformats.org/drawingml/2006/main">
  <a:clrScheme name="Другая 9">
    <a:dk1>
      <a:srgbClr val="000028"/>
    </a:dk1>
    <a:lt1>
      <a:srgbClr val="FFFFFF"/>
    </a:lt1>
    <a:dk2>
      <a:srgbClr val="E0EBFC"/>
    </a:dk2>
    <a:lt2>
      <a:srgbClr val="C8D5F8"/>
    </a:lt2>
    <a:accent1>
      <a:srgbClr val="9999FF"/>
    </a:accent1>
    <a:accent2>
      <a:srgbClr val="166BEE"/>
    </a:accent2>
    <a:accent3>
      <a:srgbClr val="A0A0FF"/>
    </a:accent3>
    <a:accent4>
      <a:srgbClr val="C8D5F8"/>
    </a:accent4>
    <a:accent5>
      <a:srgbClr val="FFFFFF"/>
    </a:accent5>
    <a:accent6>
      <a:srgbClr val="FFFFFF"/>
    </a:accent6>
    <a:hlink>
      <a:srgbClr val="3333FF"/>
    </a:hlink>
    <a:folHlink>
      <a:srgbClr val="000066"/>
    </a:folHlink>
  </a:clrScheme>
</a:themeOverride>
</file>

<file path=ppt/theme/themeOverride5.xml><?xml version="1.0" encoding="utf-8"?>
<a:themeOverride xmlns:a="http://schemas.openxmlformats.org/drawingml/2006/main">
  <a:clrScheme name="Другая 9">
    <a:dk1>
      <a:srgbClr val="000028"/>
    </a:dk1>
    <a:lt1>
      <a:srgbClr val="FFFFFF"/>
    </a:lt1>
    <a:dk2>
      <a:srgbClr val="E0EBFC"/>
    </a:dk2>
    <a:lt2>
      <a:srgbClr val="C8D5F8"/>
    </a:lt2>
    <a:accent1>
      <a:srgbClr val="9999FF"/>
    </a:accent1>
    <a:accent2>
      <a:srgbClr val="166BEE"/>
    </a:accent2>
    <a:accent3>
      <a:srgbClr val="A0A0FF"/>
    </a:accent3>
    <a:accent4>
      <a:srgbClr val="C8D5F8"/>
    </a:accent4>
    <a:accent5>
      <a:srgbClr val="FFFFFF"/>
    </a:accent5>
    <a:accent6>
      <a:srgbClr val="FFFFFF"/>
    </a:accent6>
    <a:hlink>
      <a:srgbClr val="3333FF"/>
    </a:hlink>
    <a:folHlink>
      <a:srgbClr val="000066"/>
    </a:folHlink>
  </a:clrScheme>
</a:themeOverride>
</file>

<file path=ppt/theme/themeOverride6.xml><?xml version="1.0" encoding="utf-8"?>
<a:themeOverride xmlns:a="http://schemas.openxmlformats.org/drawingml/2006/main">
  <a:clrScheme name="Другая 9">
    <a:dk1>
      <a:srgbClr val="000028"/>
    </a:dk1>
    <a:lt1>
      <a:srgbClr val="FFFFFF"/>
    </a:lt1>
    <a:dk2>
      <a:srgbClr val="E0EBFC"/>
    </a:dk2>
    <a:lt2>
      <a:srgbClr val="C8D5F8"/>
    </a:lt2>
    <a:accent1>
      <a:srgbClr val="9999FF"/>
    </a:accent1>
    <a:accent2>
      <a:srgbClr val="166BEE"/>
    </a:accent2>
    <a:accent3>
      <a:srgbClr val="A0A0FF"/>
    </a:accent3>
    <a:accent4>
      <a:srgbClr val="C8D5F8"/>
    </a:accent4>
    <a:accent5>
      <a:srgbClr val="FFFFFF"/>
    </a:accent5>
    <a:accent6>
      <a:srgbClr val="FFFFFF"/>
    </a:accent6>
    <a:hlink>
      <a:srgbClr val="3333FF"/>
    </a:hlink>
    <a:folHlink>
      <a:srgbClr val="000066"/>
    </a:folHlink>
  </a:clrScheme>
</a:themeOverride>
</file>

<file path=ppt/theme/themeOverride7.xml><?xml version="1.0" encoding="utf-8"?>
<a:themeOverride xmlns:a="http://schemas.openxmlformats.org/drawingml/2006/main">
  <a:clrScheme name="Другая 9">
    <a:dk1>
      <a:srgbClr val="000028"/>
    </a:dk1>
    <a:lt1>
      <a:srgbClr val="FFFFFF"/>
    </a:lt1>
    <a:dk2>
      <a:srgbClr val="E0EBFC"/>
    </a:dk2>
    <a:lt2>
      <a:srgbClr val="C8D5F8"/>
    </a:lt2>
    <a:accent1>
      <a:srgbClr val="9999FF"/>
    </a:accent1>
    <a:accent2>
      <a:srgbClr val="166BEE"/>
    </a:accent2>
    <a:accent3>
      <a:srgbClr val="A0A0FF"/>
    </a:accent3>
    <a:accent4>
      <a:srgbClr val="C8D5F8"/>
    </a:accent4>
    <a:accent5>
      <a:srgbClr val="FFFFFF"/>
    </a:accent5>
    <a:accent6>
      <a:srgbClr val="FFFFFF"/>
    </a:accent6>
    <a:hlink>
      <a:srgbClr val="3333FF"/>
    </a:hlink>
    <a:folHlink>
      <a:srgbClr val="000066"/>
    </a:folHlink>
  </a:clrScheme>
</a:themeOverride>
</file>

<file path=ppt/theme/themeOverride8.xml><?xml version="1.0" encoding="utf-8"?>
<a:themeOverride xmlns:a="http://schemas.openxmlformats.org/drawingml/2006/main">
  <a:clrScheme name="Другая 9">
    <a:dk1>
      <a:srgbClr val="000028"/>
    </a:dk1>
    <a:lt1>
      <a:srgbClr val="FFFFFF"/>
    </a:lt1>
    <a:dk2>
      <a:srgbClr val="E0EBFC"/>
    </a:dk2>
    <a:lt2>
      <a:srgbClr val="C8D5F8"/>
    </a:lt2>
    <a:accent1>
      <a:srgbClr val="9999FF"/>
    </a:accent1>
    <a:accent2>
      <a:srgbClr val="166BEE"/>
    </a:accent2>
    <a:accent3>
      <a:srgbClr val="A0A0FF"/>
    </a:accent3>
    <a:accent4>
      <a:srgbClr val="C8D5F8"/>
    </a:accent4>
    <a:accent5>
      <a:srgbClr val="FFFFFF"/>
    </a:accent5>
    <a:accent6>
      <a:srgbClr val="FFFFFF"/>
    </a:accent6>
    <a:hlink>
      <a:srgbClr val="3333FF"/>
    </a:hlink>
    <a:folHlink>
      <a:srgbClr val="000066"/>
    </a:folHlink>
  </a:clrScheme>
</a:themeOverride>
</file>

<file path=ppt/theme/themeOverride9.xml><?xml version="1.0" encoding="utf-8"?>
<a:themeOverride xmlns:a="http://schemas.openxmlformats.org/drawingml/2006/main">
  <a:clrScheme name="Другая 9">
    <a:dk1>
      <a:srgbClr val="000028"/>
    </a:dk1>
    <a:lt1>
      <a:srgbClr val="FFFFFF"/>
    </a:lt1>
    <a:dk2>
      <a:srgbClr val="E0EBFC"/>
    </a:dk2>
    <a:lt2>
      <a:srgbClr val="C8D5F8"/>
    </a:lt2>
    <a:accent1>
      <a:srgbClr val="9999FF"/>
    </a:accent1>
    <a:accent2>
      <a:srgbClr val="166BEE"/>
    </a:accent2>
    <a:accent3>
      <a:srgbClr val="A0A0FF"/>
    </a:accent3>
    <a:accent4>
      <a:srgbClr val="C8D5F8"/>
    </a:accent4>
    <a:accent5>
      <a:srgbClr val="FFFFFF"/>
    </a:accent5>
    <a:accent6>
      <a:srgbClr val="FFFFFF"/>
    </a:accent6>
    <a:hlink>
      <a:srgbClr val="3333FF"/>
    </a:hlink>
    <a:folHlink>
      <a:srgbClr val="000066"/>
    </a:folHlink>
  </a:clrScheme>
</a:themeOverride>
</file>

<file path=ppt/theme/themeOverride10.xml><?xml version="1.0" encoding="utf-8"?>
<a:themeOverride xmlns:a="http://schemas.openxmlformats.org/drawingml/2006/main">
  <a:clrScheme name="Другая 9">
    <a:dk1>
      <a:srgbClr val="000028"/>
    </a:dk1>
    <a:lt1>
      <a:srgbClr val="FFFFFF"/>
    </a:lt1>
    <a:dk2>
      <a:srgbClr val="E0EBFC"/>
    </a:dk2>
    <a:lt2>
      <a:srgbClr val="C8D5F8"/>
    </a:lt2>
    <a:accent1>
      <a:srgbClr val="9999FF"/>
    </a:accent1>
    <a:accent2>
      <a:srgbClr val="166BEE"/>
    </a:accent2>
    <a:accent3>
      <a:srgbClr val="A0A0FF"/>
    </a:accent3>
    <a:accent4>
      <a:srgbClr val="C8D5F8"/>
    </a:accent4>
    <a:accent5>
      <a:srgbClr val="FFFFFF"/>
    </a:accent5>
    <a:accent6>
      <a:srgbClr val="FFFFFF"/>
    </a:accent6>
    <a:hlink>
      <a:srgbClr val="3333FF"/>
    </a:hlink>
    <a:folHlink>
      <a:srgbClr val="000066"/>
    </a:folHlink>
  </a:clrScheme>
</a:themeOverride>
</file>

<file path=ppt/theme/themeOverride11.xml><?xml version="1.0" encoding="utf-8"?>
<a:themeOverride xmlns:a="http://schemas.openxmlformats.org/drawingml/2006/main">
  <a:clrScheme name="Другая 9">
    <a:dk1>
      <a:srgbClr val="000028"/>
    </a:dk1>
    <a:lt1>
      <a:srgbClr val="FFFFFF"/>
    </a:lt1>
    <a:dk2>
      <a:srgbClr val="E0EBFC"/>
    </a:dk2>
    <a:lt2>
      <a:srgbClr val="C8D5F8"/>
    </a:lt2>
    <a:accent1>
      <a:srgbClr val="9999FF"/>
    </a:accent1>
    <a:accent2>
      <a:srgbClr val="166BEE"/>
    </a:accent2>
    <a:accent3>
      <a:srgbClr val="A0A0FF"/>
    </a:accent3>
    <a:accent4>
      <a:srgbClr val="C8D5F8"/>
    </a:accent4>
    <a:accent5>
      <a:srgbClr val="FFFFFF"/>
    </a:accent5>
    <a:accent6>
      <a:srgbClr val="FFFFFF"/>
    </a:accent6>
    <a:hlink>
      <a:srgbClr val="3333FF"/>
    </a:hlink>
    <a:folHlink>
      <a:srgbClr val="000066"/>
    </a:folHlink>
  </a:clrScheme>
</a:themeOverride>
</file>

<file path=ppt/theme/themeOverride12.xml><?xml version="1.0" encoding="utf-8"?>
<a:themeOverride xmlns:a="http://schemas.openxmlformats.org/drawingml/2006/main">
  <a:clrScheme name="Другая 9">
    <a:dk1>
      <a:srgbClr val="000028"/>
    </a:dk1>
    <a:lt1>
      <a:srgbClr val="FFFFFF"/>
    </a:lt1>
    <a:dk2>
      <a:srgbClr val="E0EBFC"/>
    </a:dk2>
    <a:lt2>
      <a:srgbClr val="C8D5F8"/>
    </a:lt2>
    <a:accent1>
      <a:srgbClr val="9999FF"/>
    </a:accent1>
    <a:accent2>
      <a:srgbClr val="166BEE"/>
    </a:accent2>
    <a:accent3>
      <a:srgbClr val="A0A0FF"/>
    </a:accent3>
    <a:accent4>
      <a:srgbClr val="C8D5F8"/>
    </a:accent4>
    <a:accent5>
      <a:srgbClr val="FFFFFF"/>
    </a:accent5>
    <a:accent6>
      <a:srgbClr val="FFFFFF"/>
    </a:accent6>
    <a:hlink>
      <a:srgbClr val="3333FF"/>
    </a:hlink>
    <a:folHlink>
      <a:srgbClr val="000066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1914</TotalTime>
  <Words>373</Words>
  <Application>Microsoft Office PowerPoint</Application>
  <PresentationFormat>Широкоэкранный</PresentationFormat>
  <Paragraphs>102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Baskerville Old Face</vt:lpstr>
      <vt:lpstr>Calibri</vt:lpstr>
      <vt:lpstr>Helvetica Neue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The University of Texas MD Anderson Cancer Center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Gottumukkala Raju</dc:creator>
  <cp:lastModifiedBy>User</cp:lastModifiedBy>
  <cp:revision>38</cp:revision>
  <dcterms:created xsi:type="dcterms:W3CDTF">2014-09-01T16:39:04Z</dcterms:created>
  <dcterms:modified xsi:type="dcterms:W3CDTF">2024-06-13T10:52:33Z</dcterms:modified>
</cp:coreProperties>
</file>